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2" r:id="rId20"/>
    <p:sldId id="283" r:id="rId21"/>
    <p:sldId id="284" r:id="rId22"/>
    <p:sldId id="285" r:id="rId23"/>
    <p:sldId id="274" r:id="rId24"/>
    <p:sldId id="275" r:id="rId25"/>
    <p:sldId id="276" r:id="rId26"/>
    <p:sldId id="277" r:id="rId27"/>
    <p:sldId id="278" r:id="rId28"/>
    <p:sldId id="280" r:id="rId29"/>
    <p:sldId id="279"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C59D-50AE-4260-8872-D689C9AEE6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B6A76F-4F01-492B-905C-D50C01ACA5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E8A40-7D27-453A-A372-C816C2BE92BC}"/>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EB2073E1-D5C5-44B8-BA2A-A151D4B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12029-D184-49FF-843B-210A1DC159C7}"/>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290066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5692-BFF3-4229-A499-1E8173928C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ACCB58-4601-40ED-A826-9A2AF3B5AB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A2F4A7-8104-44B4-980F-44117F2E2A1D}"/>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FDF5537B-8176-4254-8189-B3026C1F1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DB41B-CE62-4530-A40F-B0FA1A038027}"/>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25126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5AA752-A747-4FD2-B8F1-D64D8116D6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1205B7-6108-404A-ACC2-FE8CB0FA1E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FA65F-236D-4FAE-9A57-16E8BA963F6C}"/>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B1026DB0-3E07-452E-80C1-C82028A3A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1A3F2-DE0D-45F9-8162-64746793BA2B}"/>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326325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B04E-6D07-4A08-9810-E07363BE0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F50FF1-BF20-4577-B161-4E50DB65A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CECE1-86BA-42E0-9A23-C4FAA46732B2}"/>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A556E45C-3B7D-46CE-90F3-148ACC1C9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40256-28E8-42D0-90D7-C9B20D664F36}"/>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261976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DC56-4CFE-4E5A-BB67-7B8DC69483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54145-E0AB-4E4D-9B5F-9316C4729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3540D-FF70-4E7C-BAAB-2DD358FAE28F}"/>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B5A6DC79-433F-45BD-9EF4-A1E8BC3A5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348CC-B089-4BB5-91EF-002A59F98BDD}"/>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62852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85CA-731E-4BB4-8D5D-8F710E187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EBDCA-2166-42A7-8773-4AE9141BB2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CE1815-EB7C-4D20-A1E6-D59137A9B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01E23-540B-48B5-A1F6-50E7F91304D1}"/>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6" name="Footer Placeholder 5">
            <a:extLst>
              <a:ext uri="{FF2B5EF4-FFF2-40B4-BE49-F238E27FC236}">
                <a16:creationId xmlns:a16="http://schemas.microsoft.com/office/drawing/2014/main" id="{9C2538B3-F67A-42B0-8437-DAE0C558D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21D73-DA1A-40B0-8474-F255A4E25633}"/>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119217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82A1-BE6A-484D-869E-6AE47FE875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FD297D-DFE4-4E27-B7C7-88924E174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BB615-1418-495B-BF46-882FFC5D7A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3FC07-7F25-4B9A-A49A-A6A6836F0F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49A5A0-B180-4E6A-92A0-2939D8CBBD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501962-E679-4007-B360-E18D64E0FE5D}"/>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8" name="Footer Placeholder 7">
            <a:extLst>
              <a:ext uri="{FF2B5EF4-FFF2-40B4-BE49-F238E27FC236}">
                <a16:creationId xmlns:a16="http://schemas.microsoft.com/office/drawing/2014/main" id="{596E58D9-B611-4277-A0F8-6C24375AD1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287CA4-D4F9-4260-A86C-F2B7C6217AF9}"/>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164820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14D1-8938-41D2-9547-CEA4AD066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821E13-2273-45E7-9B57-E269BFBFADB2}"/>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4" name="Footer Placeholder 3">
            <a:extLst>
              <a:ext uri="{FF2B5EF4-FFF2-40B4-BE49-F238E27FC236}">
                <a16:creationId xmlns:a16="http://schemas.microsoft.com/office/drawing/2014/main" id="{BE0B33B8-2ACE-42B0-93F1-0C8CD178A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D7BFA9-FFB6-42B0-A3BB-ED62240590BE}"/>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56343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F4CE1-58AF-4EFB-849A-44B012C5B006}"/>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3" name="Footer Placeholder 2">
            <a:extLst>
              <a:ext uri="{FF2B5EF4-FFF2-40B4-BE49-F238E27FC236}">
                <a16:creationId xmlns:a16="http://schemas.microsoft.com/office/drawing/2014/main" id="{F73B3C17-EA1D-4AC6-A9B0-EDBDDF689F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07ABAC-EB81-4B8C-924D-E80293C85CD6}"/>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29706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AFF2-530B-439E-B7AB-F0C43F4A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B0DDED-DC41-4F51-B637-C457C41A1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25230F-536C-4261-8466-EBF0A2A2F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1B7EF-5EEB-454A-BCEC-33B0FED1EBC0}"/>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6" name="Footer Placeholder 5">
            <a:extLst>
              <a:ext uri="{FF2B5EF4-FFF2-40B4-BE49-F238E27FC236}">
                <a16:creationId xmlns:a16="http://schemas.microsoft.com/office/drawing/2014/main" id="{B28C55FE-D48E-4C5F-B532-628840CCE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BA7DB-9379-4D5C-81DE-86687804CF6D}"/>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397580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2339-34D1-4241-8E9A-8DD232204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E59C87-FFD9-43E2-ACD8-A3B9C56BD0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747FA-1852-413E-A088-49AFDCB6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617CE-CBC1-4A4F-9E98-4CAC37D39D61}"/>
              </a:ext>
            </a:extLst>
          </p:cNvPr>
          <p:cNvSpPr>
            <a:spLocks noGrp="1"/>
          </p:cNvSpPr>
          <p:nvPr>
            <p:ph type="dt" sz="half" idx="10"/>
          </p:nvPr>
        </p:nvSpPr>
        <p:spPr/>
        <p:txBody>
          <a:bodyPr/>
          <a:lstStyle/>
          <a:p>
            <a:fld id="{CDC3525B-E766-453D-9769-7A28F0F1D682}" type="datetimeFigureOut">
              <a:rPr lang="en-US" smtClean="0"/>
              <a:t>01-Mar-22</a:t>
            </a:fld>
            <a:endParaRPr lang="en-US"/>
          </a:p>
        </p:txBody>
      </p:sp>
      <p:sp>
        <p:nvSpPr>
          <p:cNvPr id="6" name="Footer Placeholder 5">
            <a:extLst>
              <a:ext uri="{FF2B5EF4-FFF2-40B4-BE49-F238E27FC236}">
                <a16:creationId xmlns:a16="http://schemas.microsoft.com/office/drawing/2014/main" id="{27879DB9-9178-40C7-A140-31B9D821B3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0BDF3-51A2-4606-9F58-9C85746BBD6F}"/>
              </a:ext>
            </a:extLst>
          </p:cNvPr>
          <p:cNvSpPr>
            <a:spLocks noGrp="1"/>
          </p:cNvSpPr>
          <p:nvPr>
            <p:ph type="sldNum" sz="quarter" idx="12"/>
          </p:nvPr>
        </p:nvSpPr>
        <p:spPr/>
        <p:txBody>
          <a:bodyPr/>
          <a:lstStyle/>
          <a:p>
            <a:fld id="{9C659CCE-0063-4F7A-A279-8798D73A7A89}" type="slidenum">
              <a:rPr lang="en-US" smtClean="0"/>
              <a:t>‹#›</a:t>
            </a:fld>
            <a:endParaRPr lang="en-US"/>
          </a:p>
        </p:txBody>
      </p:sp>
    </p:spTree>
    <p:extLst>
      <p:ext uri="{BB962C8B-B14F-4D97-AF65-F5344CB8AC3E}">
        <p14:creationId xmlns:p14="http://schemas.microsoft.com/office/powerpoint/2010/main" val="410185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86C90-D6A8-4514-8B35-4DD865C2D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86F187-4B93-484E-B11E-CA88A9511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BBB34-E4E2-462B-AF39-5001589C19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3525B-E766-453D-9769-7A28F0F1D682}" type="datetimeFigureOut">
              <a:rPr lang="en-US" smtClean="0"/>
              <a:t>01-Mar-22</a:t>
            </a:fld>
            <a:endParaRPr lang="en-US"/>
          </a:p>
        </p:txBody>
      </p:sp>
      <p:sp>
        <p:nvSpPr>
          <p:cNvPr id="5" name="Footer Placeholder 4">
            <a:extLst>
              <a:ext uri="{FF2B5EF4-FFF2-40B4-BE49-F238E27FC236}">
                <a16:creationId xmlns:a16="http://schemas.microsoft.com/office/drawing/2014/main" id="{0AE75C10-CBD1-4CC5-97D8-D65CB243E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C2EE45-165E-40D7-AAAB-7A1E6965F2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59CCE-0063-4F7A-A279-8798D73A7A89}" type="slidenum">
              <a:rPr lang="en-US" smtClean="0"/>
              <a:t>‹#›</a:t>
            </a:fld>
            <a:endParaRPr lang="en-US"/>
          </a:p>
        </p:txBody>
      </p:sp>
    </p:spTree>
    <p:extLst>
      <p:ext uri="{BB962C8B-B14F-4D97-AF65-F5344CB8AC3E}">
        <p14:creationId xmlns:p14="http://schemas.microsoft.com/office/powerpoint/2010/main" val="199323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9095/swagger-ui.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8090/swagger-ui.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8091/swagger-ui.html#/"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53B2460-E876-43B0-834A-937C1031D21D}"/>
              </a:ext>
            </a:extLst>
          </p:cNvPr>
          <p:cNvSpPr>
            <a:spLocks noGrp="1"/>
          </p:cNvSpPr>
          <p:nvPr>
            <p:ph type="subTitle" idx="1"/>
          </p:nvPr>
        </p:nvSpPr>
        <p:spPr>
          <a:xfrm>
            <a:off x="4439633" y="4518923"/>
            <a:ext cx="3312734" cy="1141851"/>
          </a:xfrm>
          <a:noFill/>
        </p:spPr>
        <p:txBody>
          <a:bodyPr>
            <a:normAutofit/>
          </a:bodyPr>
          <a:lstStyle/>
          <a:p>
            <a:r>
              <a:rPr lang="en-US" sz="2000" dirty="0">
                <a:solidFill>
                  <a:srgbClr val="080808"/>
                </a:solidFill>
              </a:rPr>
              <a:t>By: &lt;POD number&gt;</a:t>
            </a:r>
          </a:p>
          <a:p>
            <a:r>
              <a:rPr lang="en-US" sz="2000" dirty="0">
                <a:solidFill>
                  <a:srgbClr val="080808"/>
                </a:solidFill>
              </a:rPr>
              <a:t>&lt;Cohort-name&gt;</a:t>
            </a:r>
          </a:p>
        </p:txBody>
      </p:sp>
      <p:sp>
        <p:nvSpPr>
          <p:cNvPr id="2" name="Title 1">
            <a:extLst>
              <a:ext uri="{FF2B5EF4-FFF2-40B4-BE49-F238E27FC236}">
                <a16:creationId xmlns:a16="http://schemas.microsoft.com/office/drawing/2014/main" id="{AA6B9A37-D2A4-48AE-82A8-6AE858EDC016}"/>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Portfolio Management System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52456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EC6A1-FA07-42B7-94A6-CF6B5E1151B3}"/>
              </a:ext>
            </a:extLst>
          </p:cNvPr>
          <p:cNvSpPr>
            <a:spLocks noGrp="1"/>
          </p:cNvSpPr>
          <p:nvPr>
            <p:ph idx="1"/>
          </p:nvPr>
        </p:nvSpPr>
        <p:spPr>
          <a:xfrm>
            <a:off x="838199" y="1992678"/>
            <a:ext cx="10515600" cy="2333137"/>
          </a:xfrm>
        </p:spPr>
        <p:txBody>
          <a:bodyPr>
            <a:normAutofit/>
          </a:bodyPr>
          <a:lstStyle/>
          <a:p>
            <a:pPr>
              <a:buFont typeface="Wingdings" panose="05000000000000000000" pitchFamily="2" charset="2"/>
              <a:buChar char="q"/>
            </a:pPr>
            <a:r>
              <a:rPr lang="en-US" sz="1600" dirty="0"/>
              <a:t>Daily Share Price Microservice returns the current market value of the shares.</a:t>
            </a:r>
          </a:p>
          <a:p>
            <a:pPr>
              <a:buFont typeface="Wingdings" panose="05000000000000000000" pitchFamily="2" charset="2"/>
              <a:buChar char="q"/>
            </a:pPr>
            <a:r>
              <a:rPr lang="en-US" sz="1600" dirty="0"/>
              <a:t>It is a middleware microservice that contains an in-memory </a:t>
            </a:r>
            <a:r>
              <a:rPr lang="en-US" sz="1600" b="1" dirty="0"/>
              <a:t>h2 database </a:t>
            </a:r>
            <a:r>
              <a:rPr lang="en-US" sz="1600" dirty="0"/>
              <a:t>which has details about the shares. </a:t>
            </a:r>
          </a:p>
          <a:p>
            <a:pPr>
              <a:buFont typeface="Wingdings" panose="05000000000000000000" pitchFamily="2" charset="2"/>
              <a:buChar char="q"/>
            </a:pPr>
            <a:r>
              <a:rPr lang="en-US" sz="1600" dirty="0"/>
              <a:t>Once the user gets authorized, this microservice returns the current price of the stock which is present in the database.</a:t>
            </a:r>
          </a:p>
          <a:p>
            <a:pPr>
              <a:buFont typeface="Wingdings" panose="05000000000000000000" pitchFamily="2" charset="2"/>
              <a:buChar char="q"/>
            </a:pPr>
            <a:r>
              <a:rPr lang="en-US" sz="1600" dirty="0"/>
              <a:t>It will have 1 End Point exposed to provide the stock market price.</a:t>
            </a:r>
          </a:p>
          <a:p>
            <a:pPr>
              <a:buFont typeface="Wingdings" panose="05000000000000000000" pitchFamily="2" charset="2"/>
              <a:buChar char="q"/>
            </a:pPr>
            <a:r>
              <a:rPr lang="en-US" sz="1600" dirty="0"/>
              <a:t>When /</a:t>
            </a:r>
            <a:r>
              <a:rPr lang="en-US" sz="1600" b="1" dirty="0"/>
              <a:t>dailySharePrice</a:t>
            </a:r>
            <a:r>
              <a:rPr lang="en-US" sz="1600" dirty="0"/>
              <a:t> end point is invoked by Calculate Networth Microservice, the daily share price Microservice will fetch the current market price from database and will return it to Calculate Networth Microservice.</a:t>
            </a:r>
          </a:p>
          <a:p>
            <a:pPr>
              <a:buFont typeface="Wingdings" panose="05000000000000000000" pitchFamily="2" charset="2"/>
              <a:buChar char="q"/>
            </a:pPr>
            <a:r>
              <a:rPr lang="en-US" sz="1600" dirty="0"/>
              <a:t>Rest End point: GET: /dailySharePrice (Input: stockName | Output: StockDetail</a:t>
            </a:r>
          </a:p>
          <a:p>
            <a:pPr>
              <a:buFont typeface="Wingdings" panose="05000000000000000000" pitchFamily="2" charset="2"/>
              <a:buChar char="q"/>
            </a:pPr>
            <a:endParaRPr lang="en-US" sz="1600" dirty="0"/>
          </a:p>
        </p:txBody>
      </p:sp>
      <p:sp>
        <p:nvSpPr>
          <p:cNvPr id="4" name="Rectangle 3">
            <a:extLst>
              <a:ext uri="{FF2B5EF4-FFF2-40B4-BE49-F238E27FC236}">
                <a16:creationId xmlns:a16="http://schemas.microsoft.com/office/drawing/2014/main" id="{885E4D00-EFB7-4024-8ED3-F9E5039341F4}"/>
              </a:ext>
            </a:extLst>
          </p:cNvPr>
          <p:cNvSpPr/>
          <p:nvPr/>
        </p:nvSpPr>
        <p:spPr>
          <a:xfrm>
            <a:off x="332642" y="272560"/>
            <a:ext cx="11526715" cy="12397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Daily Share Price Microservices</a:t>
            </a:r>
          </a:p>
        </p:txBody>
      </p:sp>
    </p:spTree>
    <p:extLst>
      <p:ext uri="{BB962C8B-B14F-4D97-AF65-F5344CB8AC3E}">
        <p14:creationId xmlns:p14="http://schemas.microsoft.com/office/powerpoint/2010/main" val="404176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5777D5-04C7-4949-A440-C3AD715247BE}"/>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a:t>
            </a:r>
          </a:p>
        </p:txBody>
      </p:sp>
      <p:sp>
        <p:nvSpPr>
          <p:cNvPr id="6" name="TextBox 5">
            <a:extLst>
              <a:ext uri="{FF2B5EF4-FFF2-40B4-BE49-F238E27FC236}">
                <a16:creationId xmlns:a16="http://schemas.microsoft.com/office/drawing/2014/main" id="{565C4DC7-1E2A-475C-8576-995294D1E6E1}"/>
              </a:ext>
            </a:extLst>
          </p:cNvPr>
          <p:cNvSpPr txBox="1"/>
          <p:nvPr/>
        </p:nvSpPr>
        <p:spPr>
          <a:xfrm>
            <a:off x="546955" y="1262292"/>
            <a:ext cx="11098090" cy="369332"/>
          </a:xfrm>
          <a:prstGeom prst="rect">
            <a:avLst/>
          </a:prstGeom>
          <a:noFill/>
        </p:spPr>
        <p:txBody>
          <a:bodyPr wrap="square">
            <a:spAutoFit/>
          </a:bodyPr>
          <a:lstStyle/>
          <a:p>
            <a:pPr>
              <a:buFont typeface="Wingdings" panose="05000000000000000000" pitchFamily="2" charset="2"/>
              <a:buChar char="q"/>
            </a:pPr>
            <a:r>
              <a:rPr lang="en-US" sz="1800" dirty="0"/>
              <a:t> Rest End point: GET: /dailySharePrice (Input: stockName | Output: StockDetail)</a:t>
            </a:r>
          </a:p>
        </p:txBody>
      </p:sp>
      <p:pic>
        <p:nvPicPr>
          <p:cNvPr id="8" name="Picture 7">
            <a:extLst>
              <a:ext uri="{FF2B5EF4-FFF2-40B4-BE49-F238E27FC236}">
                <a16:creationId xmlns:a16="http://schemas.microsoft.com/office/drawing/2014/main" id="{D22941CD-C004-4173-9154-5C09DAF30DDC}"/>
              </a:ext>
            </a:extLst>
          </p:cNvPr>
          <p:cNvPicPr>
            <a:picLocks noChangeAspect="1"/>
          </p:cNvPicPr>
          <p:nvPr/>
        </p:nvPicPr>
        <p:blipFill>
          <a:blip r:embed="rId2"/>
          <a:stretch>
            <a:fillRect/>
          </a:stretch>
        </p:blipFill>
        <p:spPr>
          <a:xfrm>
            <a:off x="961292" y="1847631"/>
            <a:ext cx="10269416" cy="4608025"/>
          </a:xfrm>
          <a:prstGeom prst="rect">
            <a:avLst/>
          </a:prstGeom>
        </p:spPr>
      </p:pic>
    </p:spTree>
    <p:extLst>
      <p:ext uri="{BB962C8B-B14F-4D97-AF65-F5344CB8AC3E}">
        <p14:creationId xmlns:p14="http://schemas.microsoft.com/office/powerpoint/2010/main" val="408509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FDE4BB6-9C20-48BD-9B65-0418838F7980}"/>
              </a:ext>
            </a:extLst>
          </p:cNvPr>
          <p:cNvSpPr>
            <a:spLocks noGrp="1"/>
          </p:cNvSpPr>
          <p:nvPr>
            <p:ph idx="1"/>
          </p:nvPr>
        </p:nvSpPr>
        <p:spPr>
          <a:xfrm>
            <a:off x="838200" y="1941391"/>
            <a:ext cx="10515600" cy="1840034"/>
          </a:xfrm>
        </p:spPr>
        <p:txBody>
          <a:bodyPr>
            <a:normAutofit/>
          </a:bodyPr>
          <a:lstStyle/>
          <a:p>
            <a:pPr>
              <a:buFont typeface="Wingdings" panose="05000000000000000000" pitchFamily="2" charset="2"/>
              <a:buChar char="q"/>
            </a:pPr>
            <a:r>
              <a:rPr lang="en-US" sz="1600" dirty="0"/>
              <a:t>Mutual Fund NAV Microservice returns all the funds hold by the customer on post authorization.</a:t>
            </a:r>
          </a:p>
          <a:p>
            <a:pPr>
              <a:buFont typeface="Wingdings" panose="05000000000000000000" pitchFamily="2" charset="2"/>
              <a:buChar char="q"/>
            </a:pPr>
            <a:r>
              <a:rPr lang="en-US" sz="1600" dirty="0"/>
              <a:t>It is a middleware microservice that contains an in-memory </a:t>
            </a:r>
            <a:r>
              <a:rPr lang="en-US" sz="1600" b="1" dirty="0"/>
              <a:t>h2 database </a:t>
            </a:r>
            <a:r>
              <a:rPr lang="en-US" sz="1600" dirty="0"/>
              <a:t>which has details about the mutual fund. </a:t>
            </a:r>
          </a:p>
          <a:p>
            <a:pPr>
              <a:buFont typeface="Wingdings" panose="05000000000000000000" pitchFamily="2" charset="2"/>
              <a:buChar char="q"/>
            </a:pPr>
            <a:r>
              <a:rPr lang="en-US" sz="1600" dirty="0"/>
              <a:t>This Microservice will have one End Point exposed to provide the </a:t>
            </a:r>
            <a:r>
              <a:rPr lang="en-US" sz="1600" b="1" dirty="0"/>
              <a:t>market value</a:t>
            </a:r>
            <a:r>
              <a:rPr lang="en-US" sz="1600" dirty="0"/>
              <a:t> of the mutual fund NAV.</a:t>
            </a:r>
          </a:p>
          <a:p>
            <a:pPr>
              <a:buFont typeface="Wingdings" panose="05000000000000000000" pitchFamily="2" charset="2"/>
              <a:buChar char="q"/>
            </a:pPr>
            <a:r>
              <a:rPr lang="en-US" sz="1600" dirty="0"/>
              <a:t>Rest End point: GET: /mutualAllFundNav (Input: Mutual Fund Name| Output MutualFundDetail)</a:t>
            </a:r>
          </a:p>
        </p:txBody>
      </p:sp>
      <p:sp>
        <p:nvSpPr>
          <p:cNvPr id="6" name="Rectangle 5">
            <a:extLst>
              <a:ext uri="{FF2B5EF4-FFF2-40B4-BE49-F238E27FC236}">
                <a16:creationId xmlns:a16="http://schemas.microsoft.com/office/drawing/2014/main" id="{7A4BF87A-114C-498C-B70C-2764F3774BEA}"/>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200" dirty="0"/>
              <a:t>Mutual Fund NAV Microservices</a:t>
            </a:r>
          </a:p>
        </p:txBody>
      </p:sp>
    </p:spTree>
    <p:extLst>
      <p:ext uri="{BB962C8B-B14F-4D97-AF65-F5344CB8AC3E}">
        <p14:creationId xmlns:p14="http://schemas.microsoft.com/office/powerpoint/2010/main" val="3043981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42E917-EDA9-4DB6-A5AC-D90FCAAEBDDB}"/>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a:t>
            </a:r>
          </a:p>
        </p:txBody>
      </p:sp>
      <p:sp>
        <p:nvSpPr>
          <p:cNvPr id="5" name="TextBox 4">
            <a:extLst>
              <a:ext uri="{FF2B5EF4-FFF2-40B4-BE49-F238E27FC236}">
                <a16:creationId xmlns:a16="http://schemas.microsoft.com/office/drawing/2014/main" id="{8B33399A-C333-4DD4-8288-B1A80B76B433}"/>
              </a:ext>
            </a:extLst>
          </p:cNvPr>
          <p:cNvSpPr txBox="1"/>
          <p:nvPr/>
        </p:nvSpPr>
        <p:spPr>
          <a:xfrm>
            <a:off x="551717" y="1277035"/>
            <a:ext cx="11071714" cy="369332"/>
          </a:xfrm>
          <a:prstGeom prst="rect">
            <a:avLst/>
          </a:prstGeom>
          <a:noFill/>
        </p:spPr>
        <p:txBody>
          <a:bodyPr wrap="square">
            <a:spAutoFit/>
          </a:bodyPr>
          <a:lstStyle/>
          <a:p>
            <a:pPr>
              <a:buFont typeface="Wingdings" panose="05000000000000000000" pitchFamily="2" charset="2"/>
              <a:buChar char="q"/>
            </a:pPr>
            <a:r>
              <a:rPr lang="en-US" sz="1800" dirty="0"/>
              <a:t> 1. Rest End point: GET: /mutualAllFundNav (Input: </a:t>
            </a:r>
            <a:r>
              <a:rPr lang="en-US" dirty="0"/>
              <a:t>M</a:t>
            </a:r>
            <a:r>
              <a:rPr lang="en-US" sz="1800" dirty="0"/>
              <a:t>utualAllFundNav | Output All MutualFundDetail)</a:t>
            </a:r>
          </a:p>
        </p:txBody>
      </p:sp>
      <p:pic>
        <p:nvPicPr>
          <p:cNvPr id="7" name="Picture 6">
            <a:extLst>
              <a:ext uri="{FF2B5EF4-FFF2-40B4-BE49-F238E27FC236}">
                <a16:creationId xmlns:a16="http://schemas.microsoft.com/office/drawing/2014/main" id="{017C6AD7-502D-4937-BD8A-E7C57ED7C78E}"/>
              </a:ext>
            </a:extLst>
          </p:cNvPr>
          <p:cNvPicPr>
            <a:picLocks noChangeAspect="1"/>
          </p:cNvPicPr>
          <p:nvPr/>
        </p:nvPicPr>
        <p:blipFill>
          <a:blip r:embed="rId2"/>
          <a:stretch>
            <a:fillRect/>
          </a:stretch>
        </p:blipFill>
        <p:spPr>
          <a:xfrm>
            <a:off x="397852" y="1646367"/>
            <a:ext cx="11396296" cy="4754433"/>
          </a:xfrm>
          <a:prstGeom prst="rect">
            <a:avLst/>
          </a:prstGeom>
        </p:spPr>
      </p:pic>
    </p:spTree>
    <p:extLst>
      <p:ext uri="{BB962C8B-B14F-4D97-AF65-F5344CB8AC3E}">
        <p14:creationId xmlns:p14="http://schemas.microsoft.com/office/powerpoint/2010/main" val="240803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33D3F-917F-44B7-A1B4-11876EDF86BA}"/>
              </a:ext>
            </a:extLst>
          </p:cNvPr>
          <p:cNvPicPr>
            <a:picLocks noChangeAspect="1"/>
          </p:cNvPicPr>
          <p:nvPr/>
        </p:nvPicPr>
        <p:blipFill>
          <a:blip r:embed="rId2"/>
          <a:stretch>
            <a:fillRect/>
          </a:stretch>
        </p:blipFill>
        <p:spPr>
          <a:xfrm>
            <a:off x="411773" y="1914574"/>
            <a:ext cx="10056524" cy="4371926"/>
          </a:xfrm>
          <a:prstGeom prst="rect">
            <a:avLst/>
          </a:prstGeom>
        </p:spPr>
      </p:pic>
      <p:sp>
        <p:nvSpPr>
          <p:cNvPr id="4" name="Rectangle 3">
            <a:extLst>
              <a:ext uri="{FF2B5EF4-FFF2-40B4-BE49-F238E27FC236}">
                <a16:creationId xmlns:a16="http://schemas.microsoft.com/office/drawing/2014/main" id="{37D5713D-84E0-4F47-8930-01BEC94A4EDC}"/>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 </a:t>
            </a:r>
          </a:p>
        </p:txBody>
      </p:sp>
      <p:sp>
        <p:nvSpPr>
          <p:cNvPr id="5" name="TextBox 4">
            <a:extLst>
              <a:ext uri="{FF2B5EF4-FFF2-40B4-BE49-F238E27FC236}">
                <a16:creationId xmlns:a16="http://schemas.microsoft.com/office/drawing/2014/main" id="{2B4A649D-632C-48D6-BD55-126E17DA3B17}"/>
              </a:ext>
            </a:extLst>
          </p:cNvPr>
          <p:cNvSpPr txBox="1"/>
          <p:nvPr/>
        </p:nvSpPr>
        <p:spPr>
          <a:xfrm>
            <a:off x="551717" y="1277035"/>
            <a:ext cx="11071714" cy="646331"/>
          </a:xfrm>
          <a:prstGeom prst="rect">
            <a:avLst/>
          </a:prstGeom>
          <a:noFill/>
        </p:spPr>
        <p:txBody>
          <a:bodyPr wrap="square">
            <a:spAutoFit/>
          </a:bodyPr>
          <a:lstStyle/>
          <a:p>
            <a:pPr>
              <a:buFont typeface="Wingdings" panose="05000000000000000000" pitchFamily="2" charset="2"/>
              <a:buChar char="q"/>
            </a:pPr>
            <a:r>
              <a:rPr lang="en-US" sz="1800" dirty="0"/>
              <a:t> 2. Rest End point By Name: GET: /mutualFundNav/name/ (Input: Mutual Fund Name| Output Specific MutualFundDetail)</a:t>
            </a:r>
          </a:p>
        </p:txBody>
      </p:sp>
    </p:spTree>
    <p:extLst>
      <p:ext uri="{BB962C8B-B14F-4D97-AF65-F5344CB8AC3E}">
        <p14:creationId xmlns:p14="http://schemas.microsoft.com/office/powerpoint/2010/main" val="53501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D5713D-84E0-4F47-8930-01BEC94A4EDC}"/>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 </a:t>
            </a:r>
          </a:p>
        </p:txBody>
      </p:sp>
      <p:sp>
        <p:nvSpPr>
          <p:cNvPr id="5" name="TextBox 4">
            <a:extLst>
              <a:ext uri="{FF2B5EF4-FFF2-40B4-BE49-F238E27FC236}">
                <a16:creationId xmlns:a16="http://schemas.microsoft.com/office/drawing/2014/main" id="{2B4A649D-632C-48D6-BD55-126E17DA3B17}"/>
              </a:ext>
            </a:extLst>
          </p:cNvPr>
          <p:cNvSpPr txBox="1"/>
          <p:nvPr/>
        </p:nvSpPr>
        <p:spPr>
          <a:xfrm>
            <a:off x="551717" y="1277035"/>
            <a:ext cx="11071714" cy="646331"/>
          </a:xfrm>
          <a:prstGeom prst="rect">
            <a:avLst/>
          </a:prstGeom>
          <a:noFill/>
        </p:spPr>
        <p:txBody>
          <a:bodyPr wrap="square">
            <a:spAutoFit/>
          </a:bodyPr>
          <a:lstStyle/>
          <a:p>
            <a:pPr>
              <a:buFont typeface="Wingdings" panose="05000000000000000000" pitchFamily="2" charset="2"/>
              <a:buChar char="q"/>
            </a:pPr>
            <a:r>
              <a:rPr lang="en-US" sz="1800" dirty="0"/>
              <a:t> 3. Rest End point By Id: GET: /mutualFundNav/{mutualFundId} (Input: Mutual Fund Name| Output Value of Mutual Fund)</a:t>
            </a:r>
          </a:p>
        </p:txBody>
      </p:sp>
      <p:pic>
        <p:nvPicPr>
          <p:cNvPr id="6" name="Picture 5">
            <a:extLst>
              <a:ext uri="{FF2B5EF4-FFF2-40B4-BE49-F238E27FC236}">
                <a16:creationId xmlns:a16="http://schemas.microsoft.com/office/drawing/2014/main" id="{2F143A95-7608-418A-8508-5B2FB8447743}"/>
              </a:ext>
            </a:extLst>
          </p:cNvPr>
          <p:cNvPicPr>
            <a:picLocks noChangeAspect="1"/>
          </p:cNvPicPr>
          <p:nvPr/>
        </p:nvPicPr>
        <p:blipFill>
          <a:blip r:embed="rId2"/>
          <a:stretch>
            <a:fillRect/>
          </a:stretch>
        </p:blipFill>
        <p:spPr>
          <a:xfrm>
            <a:off x="568569" y="1923366"/>
            <a:ext cx="11160370" cy="4512603"/>
          </a:xfrm>
          <a:prstGeom prst="rect">
            <a:avLst/>
          </a:prstGeom>
        </p:spPr>
      </p:pic>
    </p:spTree>
    <p:extLst>
      <p:ext uri="{BB962C8B-B14F-4D97-AF65-F5344CB8AC3E}">
        <p14:creationId xmlns:p14="http://schemas.microsoft.com/office/powerpoint/2010/main" val="116590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55DB8-5CE4-4767-B8F7-04FB9C63B0A9}"/>
              </a:ext>
            </a:extLst>
          </p:cNvPr>
          <p:cNvSpPr>
            <a:spLocks noGrp="1"/>
          </p:cNvSpPr>
          <p:nvPr>
            <p:ph idx="1"/>
          </p:nvPr>
        </p:nvSpPr>
        <p:spPr>
          <a:xfrm>
            <a:off x="838200" y="1570648"/>
            <a:ext cx="10515600" cy="2421060"/>
          </a:xfrm>
        </p:spPr>
        <p:txBody>
          <a:bodyPr>
            <a:normAutofit/>
          </a:bodyPr>
          <a:lstStyle/>
          <a:p>
            <a:pPr algn="just">
              <a:buFont typeface="Wingdings" panose="05000000000000000000" pitchFamily="2" charset="2"/>
              <a:buChar char="q"/>
            </a:pPr>
            <a:r>
              <a:rPr lang="en-US" sz="1600" dirty="0"/>
              <a:t>It retrieves the assets corresponding to the customer portfolio. For each asset, it will interact with both </a:t>
            </a:r>
            <a:r>
              <a:rPr lang="en-US" sz="1600" b="1" dirty="0"/>
              <a:t>Daily share price Microservice </a:t>
            </a:r>
            <a:r>
              <a:rPr lang="en-US" sz="1600" dirty="0"/>
              <a:t>and </a:t>
            </a:r>
            <a:r>
              <a:rPr lang="en-US" sz="1600" b="1" dirty="0"/>
              <a:t>Daily Mutual Fund NAV </a:t>
            </a:r>
            <a:r>
              <a:rPr lang="en-US" sz="1600" dirty="0"/>
              <a:t>to get current market price for that asset.</a:t>
            </a:r>
          </a:p>
          <a:p>
            <a:pPr algn="just">
              <a:buFont typeface="Wingdings" panose="05000000000000000000" pitchFamily="2" charset="2"/>
              <a:buChar char="q"/>
            </a:pPr>
            <a:r>
              <a:rPr lang="en-US" sz="1600" dirty="0"/>
              <a:t>It then calculate the asset value by </a:t>
            </a:r>
            <a:r>
              <a:rPr lang="en-US" sz="1600" b="1" dirty="0"/>
              <a:t>multiplying no of units and current market price </a:t>
            </a:r>
            <a:r>
              <a:rPr lang="en-US" sz="1600" dirty="0"/>
              <a:t>of the asset. It will sum all these values to generate networth.</a:t>
            </a:r>
          </a:p>
          <a:p>
            <a:pPr algn="just">
              <a:buFont typeface="Wingdings" panose="05000000000000000000" pitchFamily="2" charset="2"/>
              <a:buChar char="q"/>
            </a:pPr>
            <a:r>
              <a:rPr lang="en-US" sz="1600" dirty="0"/>
              <a:t>The networth is calculated as below:</a:t>
            </a:r>
          </a:p>
          <a:p>
            <a:pPr lvl="1" algn="just"/>
            <a:r>
              <a:rPr lang="en-US" sz="1600" dirty="0"/>
              <a:t>Networth = [number of shares of Stock1 * current price of stock1+ number of shares of Stock2 * current price of stock2+… + number of shares of </a:t>
            </a:r>
            <a:r>
              <a:rPr lang="en-US" sz="1600" dirty="0" err="1"/>
              <a:t>StockN</a:t>
            </a:r>
            <a:r>
              <a:rPr lang="en-US" sz="1600" dirty="0"/>
              <a:t> * current price of </a:t>
            </a:r>
            <a:r>
              <a:rPr lang="en-US" sz="1600" dirty="0" err="1"/>
              <a:t>stockN</a:t>
            </a:r>
            <a:r>
              <a:rPr lang="en-US" sz="1600" dirty="0"/>
              <a:t>]+ [number of units of Mutual Fund1 * NAV of Mutual Fund1+ number of units of Mutual Fund2 * NAV of Mutual Fund2+… +number of units of Mutual </a:t>
            </a:r>
            <a:r>
              <a:rPr lang="en-US" sz="1600" dirty="0" err="1"/>
              <a:t>FundN</a:t>
            </a:r>
            <a:r>
              <a:rPr lang="en-US" sz="1600" dirty="0"/>
              <a:t> * NAV of Mutual </a:t>
            </a:r>
            <a:r>
              <a:rPr lang="en-US" sz="1600" dirty="0" err="1"/>
              <a:t>FundN</a:t>
            </a:r>
            <a:r>
              <a:rPr lang="en-US" sz="1600" dirty="0"/>
              <a:t>]</a:t>
            </a:r>
          </a:p>
          <a:p>
            <a:pPr marL="457200" lvl="1" indent="0" algn="just">
              <a:buNone/>
            </a:pPr>
            <a:endParaRPr lang="en-US" sz="1600" dirty="0"/>
          </a:p>
        </p:txBody>
      </p:sp>
      <p:sp>
        <p:nvSpPr>
          <p:cNvPr id="4" name="Rectangle 3">
            <a:extLst>
              <a:ext uri="{FF2B5EF4-FFF2-40B4-BE49-F238E27FC236}">
                <a16:creationId xmlns:a16="http://schemas.microsoft.com/office/drawing/2014/main" id="{8B91D58F-FF96-4A6D-B905-3EB6925C2C7F}"/>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3200" dirty="0"/>
              <a:t>Calculate Networth Microservices</a:t>
            </a:r>
          </a:p>
        </p:txBody>
      </p:sp>
      <p:sp>
        <p:nvSpPr>
          <p:cNvPr id="5" name="TextBox 4">
            <a:extLst>
              <a:ext uri="{FF2B5EF4-FFF2-40B4-BE49-F238E27FC236}">
                <a16:creationId xmlns:a16="http://schemas.microsoft.com/office/drawing/2014/main" id="{DE860548-1007-4678-B5FC-23307BB6E7E4}"/>
              </a:ext>
            </a:extLst>
          </p:cNvPr>
          <p:cNvSpPr txBox="1"/>
          <p:nvPr/>
        </p:nvSpPr>
        <p:spPr>
          <a:xfrm>
            <a:off x="838200" y="3991708"/>
            <a:ext cx="10609385" cy="2308324"/>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dirty="0"/>
              <a:t>This Microservice has another feature to sell the assets. The user selects the assets to be sold and upon selling, the updated networth is to be calculated and is displayed to the user along with the assets sold.</a:t>
            </a:r>
          </a:p>
          <a:p>
            <a:pPr marL="285750" indent="-285750" algn="just">
              <a:buFont typeface="Wingdings" panose="05000000000000000000" pitchFamily="2" charset="2"/>
              <a:buChar char="q"/>
            </a:pPr>
            <a:endParaRPr lang="en-US" sz="1600" dirty="0"/>
          </a:p>
          <a:p>
            <a:pPr marL="285750" indent="-285750" algn="just">
              <a:buFont typeface="Wingdings" panose="05000000000000000000" pitchFamily="2" charset="2"/>
              <a:buChar char="q"/>
            </a:pPr>
            <a:r>
              <a:rPr lang="en-US" sz="1600" dirty="0"/>
              <a:t>Rest End Points 1: GET: http://</a:t>
            </a:r>
            <a:r>
              <a:rPr lang="en-US" sz="1600" b="0" i="0" dirty="0">
                <a:solidFill>
                  <a:srgbClr val="212121"/>
                </a:solidFill>
                <a:effectLst/>
                <a:latin typeface="Inter"/>
              </a:rPr>
              <a:t>localhost:8000/NetWorth/calculateNetworth/{id} </a:t>
            </a:r>
            <a:r>
              <a:rPr lang="en-US" sz="1600" dirty="0"/>
              <a:t>(Input: Portfolio ID | Output: Networth – the computed total amount worth in INR) </a:t>
            </a:r>
          </a:p>
          <a:p>
            <a:pPr marL="285750" indent="-285750" algn="just">
              <a:buFont typeface="Wingdings" panose="05000000000000000000" pitchFamily="2" charset="2"/>
              <a:buChar char="q"/>
            </a:pPr>
            <a:endParaRPr lang="en-US" sz="1600" dirty="0"/>
          </a:p>
          <a:p>
            <a:pPr marL="285750" indent="-285750" algn="just">
              <a:buFont typeface="Wingdings" panose="05000000000000000000" pitchFamily="2" charset="2"/>
              <a:buChar char="q"/>
            </a:pPr>
            <a:r>
              <a:rPr lang="en-US" sz="1600" dirty="0"/>
              <a:t>Rest End Points 2: GET: http://localhost:8000/NetWorth/GetAllAssets/{id} (Input: Networth ID| Output All Mutual Funds Hold By Customer)</a:t>
            </a:r>
          </a:p>
          <a:p>
            <a:pPr algn="just"/>
            <a:endParaRPr lang="en-US" sz="1600" dirty="0"/>
          </a:p>
        </p:txBody>
      </p:sp>
    </p:spTree>
    <p:extLst>
      <p:ext uri="{BB962C8B-B14F-4D97-AF65-F5344CB8AC3E}">
        <p14:creationId xmlns:p14="http://schemas.microsoft.com/office/powerpoint/2010/main" val="140945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8B46C3-5BC1-4D2E-894C-A1CAF79113D2}"/>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 </a:t>
            </a:r>
          </a:p>
        </p:txBody>
      </p:sp>
      <p:sp>
        <p:nvSpPr>
          <p:cNvPr id="5" name="TextBox 4">
            <a:extLst>
              <a:ext uri="{FF2B5EF4-FFF2-40B4-BE49-F238E27FC236}">
                <a16:creationId xmlns:a16="http://schemas.microsoft.com/office/drawing/2014/main" id="{1CFC9747-B256-4B79-99ED-EBDA648261D1}"/>
              </a:ext>
            </a:extLst>
          </p:cNvPr>
          <p:cNvSpPr txBox="1"/>
          <p:nvPr/>
        </p:nvSpPr>
        <p:spPr>
          <a:xfrm>
            <a:off x="551717" y="1277035"/>
            <a:ext cx="11071714" cy="923330"/>
          </a:xfrm>
          <a:prstGeom prst="rect">
            <a:avLst/>
          </a:prstGeom>
          <a:noFill/>
        </p:spPr>
        <p:txBody>
          <a:bodyPr wrap="square">
            <a:spAutoFit/>
          </a:bodyPr>
          <a:lstStyle/>
          <a:p>
            <a:pPr>
              <a:buFont typeface="Wingdings" panose="05000000000000000000" pitchFamily="2" charset="2"/>
              <a:buChar char="q"/>
            </a:pPr>
            <a:r>
              <a:rPr lang="en-US" sz="1800" dirty="0"/>
              <a:t> </a:t>
            </a:r>
            <a:r>
              <a:rPr lang="en-US" dirty="0"/>
              <a:t>1. Rest End point By Name: </a:t>
            </a:r>
            <a:r>
              <a:rPr lang="en-US" sz="1800" dirty="0"/>
              <a:t>GET: http://</a:t>
            </a:r>
            <a:r>
              <a:rPr lang="en-US" sz="1800" b="0" i="0" dirty="0">
                <a:solidFill>
                  <a:srgbClr val="212121"/>
                </a:solidFill>
                <a:effectLst/>
                <a:latin typeface="Inter"/>
              </a:rPr>
              <a:t>localhost:8000/NetWorth/calculateNetworth/{id} </a:t>
            </a:r>
            <a:r>
              <a:rPr lang="en-US" sz="1800" dirty="0"/>
              <a:t>(Input: Portfolio ID | Output: Networth – the computed total amount worth in INR) </a:t>
            </a:r>
          </a:p>
          <a:p>
            <a:pPr>
              <a:buFont typeface="Wingdings" panose="05000000000000000000" pitchFamily="2" charset="2"/>
              <a:buChar char="q"/>
            </a:pPr>
            <a:endParaRPr lang="en-US" dirty="0"/>
          </a:p>
        </p:txBody>
      </p:sp>
      <p:pic>
        <p:nvPicPr>
          <p:cNvPr id="7" name="Picture 6">
            <a:extLst>
              <a:ext uri="{FF2B5EF4-FFF2-40B4-BE49-F238E27FC236}">
                <a16:creationId xmlns:a16="http://schemas.microsoft.com/office/drawing/2014/main" id="{66A540DB-2C8B-488D-B642-1E736B5EB94D}"/>
              </a:ext>
            </a:extLst>
          </p:cNvPr>
          <p:cNvPicPr>
            <a:picLocks noChangeAspect="1"/>
          </p:cNvPicPr>
          <p:nvPr/>
        </p:nvPicPr>
        <p:blipFill>
          <a:blip r:embed="rId2"/>
          <a:stretch>
            <a:fillRect/>
          </a:stretch>
        </p:blipFill>
        <p:spPr>
          <a:xfrm>
            <a:off x="332643" y="1950753"/>
            <a:ext cx="11396296" cy="4556694"/>
          </a:xfrm>
          <a:prstGeom prst="rect">
            <a:avLst/>
          </a:prstGeom>
        </p:spPr>
      </p:pic>
    </p:spTree>
    <p:extLst>
      <p:ext uri="{BB962C8B-B14F-4D97-AF65-F5344CB8AC3E}">
        <p14:creationId xmlns:p14="http://schemas.microsoft.com/office/powerpoint/2010/main" val="2209416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8B46C3-5BC1-4D2E-894C-A1CAF79113D2}"/>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t>Rest End Points </a:t>
            </a:r>
          </a:p>
        </p:txBody>
      </p:sp>
      <p:sp>
        <p:nvSpPr>
          <p:cNvPr id="5" name="TextBox 4">
            <a:extLst>
              <a:ext uri="{FF2B5EF4-FFF2-40B4-BE49-F238E27FC236}">
                <a16:creationId xmlns:a16="http://schemas.microsoft.com/office/drawing/2014/main" id="{1CFC9747-B256-4B79-99ED-EBDA648261D1}"/>
              </a:ext>
            </a:extLst>
          </p:cNvPr>
          <p:cNvSpPr txBox="1"/>
          <p:nvPr/>
        </p:nvSpPr>
        <p:spPr>
          <a:xfrm>
            <a:off x="551717" y="1277035"/>
            <a:ext cx="11071714" cy="646331"/>
          </a:xfrm>
          <a:prstGeom prst="rect">
            <a:avLst/>
          </a:prstGeom>
          <a:noFill/>
        </p:spPr>
        <p:txBody>
          <a:bodyPr wrap="square">
            <a:spAutoFit/>
          </a:bodyPr>
          <a:lstStyle/>
          <a:p>
            <a:pPr>
              <a:buFont typeface="Wingdings" panose="05000000000000000000" pitchFamily="2" charset="2"/>
              <a:buChar char="q"/>
            </a:pPr>
            <a:r>
              <a:rPr lang="en-US" sz="1800" dirty="0"/>
              <a:t> 2</a:t>
            </a:r>
            <a:r>
              <a:rPr lang="en-US" dirty="0"/>
              <a:t>. Rest End point By Name: </a:t>
            </a:r>
            <a:r>
              <a:rPr lang="en-US" sz="1800" dirty="0"/>
              <a:t>GET: http://localhost:8000/NetWorth/GetAllAssets/{id} (Input: Networth ID| Output All Mutual Funds Hold By Customer)</a:t>
            </a:r>
            <a:endParaRPr lang="en-US" dirty="0"/>
          </a:p>
        </p:txBody>
      </p:sp>
      <p:pic>
        <p:nvPicPr>
          <p:cNvPr id="6" name="Picture 5">
            <a:extLst>
              <a:ext uri="{FF2B5EF4-FFF2-40B4-BE49-F238E27FC236}">
                <a16:creationId xmlns:a16="http://schemas.microsoft.com/office/drawing/2014/main" id="{A298ADF4-F97D-4C47-A17F-4F7B9FCA0130}"/>
              </a:ext>
            </a:extLst>
          </p:cNvPr>
          <p:cNvPicPr>
            <a:picLocks noChangeAspect="1"/>
          </p:cNvPicPr>
          <p:nvPr/>
        </p:nvPicPr>
        <p:blipFill>
          <a:blip r:embed="rId2"/>
          <a:stretch>
            <a:fillRect/>
          </a:stretch>
        </p:blipFill>
        <p:spPr>
          <a:xfrm>
            <a:off x="370376" y="1923366"/>
            <a:ext cx="11451248" cy="4547772"/>
          </a:xfrm>
          <a:prstGeom prst="rect">
            <a:avLst/>
          </a:prstGeom>
        </p:spPr>
      </p:pic>
    </p:spTree>
    <p:extLst>
      <p:ext uri="{BB962C8B-B14F-4D97-AF65-F5344CB8AC3E}">
        <p14:creationId xmlns:p14="http://schemas.microsoft.com/office/powerpoint/2010/main" val="303262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Swagger </a:t>
            </a:r>
          </a:p>
        </p:txBody>
      </p:sp>
      <p:sp>
        <p:nvSpPr>
          <p:cNvPr id="2" name="TextBox 1">
            <a:extLst>
              <a:ext uri="{FF2B5EF4-FFF2-40B4-BE49-F238E27FC236}">
                <a16:creationId xmlns:a16="http://schemas.microsoft.com/office/drawing/2014/main" id="{031CCB98-515D-4D52-8B58-375812D4FBDD}"/>
              </a:ext>
            </a:extLst>
          </p:cNvPr>
          <p:cNvSpPr txBox="1"/>
          <p:nvPr/>
        </p:nvSpPr>
        <p:spPr>
          <a:xfrm>
            <a:off x="606668" y="1230923"/>
            <a:ext cx="906486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Authentication microservice swagger implementation</a:t>
            </a:r>
          </a:p>
          <a:p>
            <a:pPr marL="285750" indent="-285750">
              <a:buFont typeface="Arial" panose="020B0604020202020204" pitchFamily="34" charset="0"/>
              <a:buChar char="•"/>
            </a:pPr>
            <a:r>
              <a:rPr lang="en-US" sz="1600" dirty="0"/>
              <a:t>Follow link: </a:t>
            </a:r>
            <a:r>
              <a:rPr lang="en-US" sz="1600" dirty="0">
                <a:hlinkClick r:id="rId2"/>
              </a:rPr>
              <a:t>http://localhost:9095/swagger-ui.html#/</a:t>
            </a:r>
            <a:endParaRPr lang="en-US" sz="1600" dirty="0"/>
          </a:p>
        </p:txBody>
      </p:sp>
      <p:pic>
        <p:nvPicPr>
          <p:cNvPr id="6" name="Picture 5" descr="Graphical user interface, text, application, email&#10;&#10;Description automatically generated">
            <a:extLst>
              <a:ext uri="{FF2B5EF4-FFF2-40B4-BE49-F238E27FC236}">
                <a16:creationId xmlns:a16="http://schemas.microsoft.com/office/drawing/2014/main" id="{A236AFD8-ABDF-463F-9204-3CBF3C8FA7E6}"/>
              </a:ext>
            </a:extLst>
          </p:cNvPr>
          <p:cNvPicPr>
            <a:picLocks noChangeAspect="1"/>
          </p:cNvPicPr>
          <p:nvPr/>
        </p:nvPicPr>
        <p:blipFill rotWithShape="1">
          <a:blip r:embed="rId3">
            <a:extLst>
              <a:ext uri="{28A0092B-C50C-407E-A947-70E740481C1C}">
                <a14:useLocalDpi xmlns:a14="http://schemas.microsoft.com/office/drawing/2010/main" val="0"/>
              </a:ext>
            </a:extLst>
          </a:blip>
          <a:srcRect t="11927" b="3526"/>
          <a:stretch/>
        </p:blipFill>
        <p:spPr>
          <a:xfrm>
            <a:off x="332641" y="1842038"/>
            <a:ext cx="11396295" cy="4705411"/>
          </a:xfrm>
          <a:prstGeom prst="rect">
            <a:avLst/>
          </a:prstGeom>
        </p:spPr>
      </p:pic>
    </p:spTree>
    <p:extLst>
      <p:ext uri="{BB962C8B-B14F-4D97-AF65-F5344CB8AC3E}">
        <p14:creationId xmlns:p14="http://schemas.microsoft.com/office/powerpoint/2010/main" val="190075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99D0-50B2-448B-99E8-2801A864FC5D}"/>
              </a:ext>
            </a:extLst>
          </p:cNvPr>
          <p:cNvSpPr/>
          <p:nvPr/>
        </p:nvSpPr>
        <p:spPr>
          <a:xfrm>
            <a:off x="341268" y="299104"/>
            <a:ext cx="11526715" cy="12397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50000"/>
              </a:lnSpc>
            </a:pPr>
            <a:r>
              <a:rPr lang="en-US" sz="3200"/>
              <a:t>TEAM MEMBERS</a:t>
            </a:r>
            <a:endParaRPr lang="en-US" sz="3200" dirty="0"/>
          </a:p>
        </p:txBody>
      </p:sp>
      <p:graphicFrame>
        <p:nvGraphicFramePr>
          <p:cNvPr id="5" name="Table 5">
            <a:extLst>
              <a:ext uri="{FF2B5EF4-FFF2-40B4-BE49-F238E27FC236}">
                <a16:creationId xmlns:a16="http://schemas.microsoft.com/office/drawing/2014/main" id="{79C3CB69-AB93-455E-828F-09F0AF58E5B5}"/>
              </a:ext>
            </a:extLst>
          </p:cNvPr>
          <p:cNvGraphicFramePr>
            <a:graphicFrameLocks noGrp="1"/>
          </p:cNvGraphicFramePr>
          <p:nvPr>
            <p:extLst>
              <p:ext uri="{D42A27DB-BD31-4B8C-83A1-F6EECF244321}">
                <p14:modId xmlns:p14="http://schemas.microsoft.com/office/powerpoint/2010/main" val="3188076395"/>
              </p:ext>
            </p:extLst>
          </p:nvPr>
        </p:nvGraphicFramePr>
        <p:xfrm>
          <a:off x="571500" y="2111456"/>
          <a:ext cx="8634045" cy="2597640"/>
        </p:xfrm>
        <a:graphic>
          <a:graphicData uri="http://schemas.openxmlformats.org/drawingml/2006/table">
            <a:tbl>
              <a:tblPr firstRow="1" bandRow="1">
                <a:tableStyleId>{5C22544A-7EE6-4342-B048-85BDC9FD1C3A}</a:tableStyleId>
              </a:tblPr>
              <a:tblGrid>
                <a:gridCol w="1732084">
                  <a:extLst>
                    <a:ext uri="{9D8B030D-6E8A-4147-A177-3AD203B41FA5}">
                      <a16:colId xmlns:a16="http://schemas.microsoft.com/office/drawing/2014/main" val="1637022793"/>
                    </a:ext>
                  </a:extLst>
                </a:gridCol>
                <a:gridCol w="2804746">
                  <a:extLst>
                    <a:ext uri="{9D8B030D-6E8A-4147-A177-3AD203B41FA5}">
                      <a16:colId xmlns:a16="http://schemas.microsoft.com/office/drawing/2014/main" val="2704270715"/>
                    </a:ext>
                  </a:extLst>
                </a:gridCol>
                <a:gridCol w="4097215">
                  <a:extLst>
                    <a:ext uri="{9D8B030D-6E8A-4147-A177-3AD203B41FA5}">
                      <a16:colId xmlns:a16="http://schemas.microsoft.com/office/drawing/2014/main" val="4135348631"/>
                    </a:ext>
                  </a:extLst>
                </a:gridCol>
              </a:tblGrid>
              <a:tr h="479800">
                <a:tc>
                  <a:txBody>
                    <a:bodyPr/>
                    <a:lstStyle/>
                    <a:p>
                      <a:r>
                        <a:rPr lang="en-US"/>
                        <a:t>EMPLOYEE ID</a:t>
                      </a:r>
                      <a:endParaRPr lang="en-US" dirty="0"/>
                    </a:p>
                  </a:txBody>
                  <a:tcPr/>
                </a:tc>
                <a:tc>
                  <a:txBody>
                    <a:bodyPr/>
                    <a:lstStyle/>
                    <a:p>
                      <a:r>
                        <a:rPr lang="en-US"/>
                        <a:t>NAME </a:t>
                      </a:r>
                      <a:endParaRPr lang="en-US" dirty="0"/>
                    </a:p>
                  </a:txBody>
                  <a:tcPr/>
                </a:tc>
                <a:tc>
                  <a:txBody>
                    <a:bodyPr/>
                    <a:lstStyle/>
                    <a:p>
                      <a:r>
                        <a:rPr lang="en-US"/>
                        <a:t>RESPONSIBILITY</a:t>
                      </a:r>
                      <a:endParaRPr lang="en-US" dirty="0"/>
                    </a:p>
                  </a:txBody>
                  <a:tcPr/>
                </a:tc>
                <a:extLst>
                  <a:ext uri="{0D108BD9-81ED-4DB2-BD59-A6C34878D82A}">
                    <a16:rowId xmlns:a16="http://schemas.microsoft.com/office/drawing/2014/main" val="3631467363"/>
                  </a:ext>
                </a:extLst>
              </a:tr>
              <a:tr h="479800">
                <a:tc>
                  <a:txBody>
                    <a:bodyPr/>
                    <a:lstStyle/>
                    <a:p>
                      <a:r>
                        <a:rPr lang="en-US" sz="1600" dirty="0"/>
                        <a:t>&lt;emp-id&gt;</a:t>
                      </a:r>
                    </a:p>
                  </a:txBody>
                  <a:tcPr/>
                </a:tc>
                <a:tc>
                  <a:txBody>
                    <a:bodyPr/>
                    <a:lstStyle/>
                    <a:p>
                      <a:r>
                        <a:rPr lang="en-US" sz="1600" dirty="0"/>
                        <a:t>&lt;name&gt;</a:t>
                      </a:r>
                    </a:p>
                  </a:txBody>
                  <a:tcPr/>
                </a:tc>
                <a:tc>
                  <a:txBody>
                    <a:bodyPr/>
                    <a:lstStyle/>
                    <a:p>
                      <a:r>
                        <a:rPr lang="en-US" sz="1600" dirty="0"/>
                        <a:t>Authorization Microservices</a:t>
                      </a:r>
                    </a:p>
                  </a:txBody>
                  <a:tcPr/>
                </a:tc>
                <a:extLst>
                  <a:ext uri="{0D108BD9-81ED-4DB2-BD59-A6C34878D82A}">
                    <a16:rowId xmlns:a16="http://schemas.microsoft.com/office/drawing/2014/main" val="342451997"/>
                  </a:ext>
                </a:extLst>
              </a:tr>
              <a:tr h="479800">
                <a:tc>
                  <a:txBody>
                    <a:bodyPr/>
                    <a:lstStyle/>
                    <a:p>
                      <a:r>
                        <a:rPr lang="en-US" sz="1600" dirty="0"/>
                        <a:t>&lt;emp-id&gt;</a:t>
                      </a:r>
                    </a:p>
                  </a:txBody>
                  <a:tcPr/>
                </a:tc>
                <a:tc>
                  <a:txBody>
                    <a:bodyPr/>
                    <a:lstStyle/>
                    <a:p>
                      <a:r>
                        <a:rPr lang="en-US" sz="1600" dirty="0"/>
                        <a:t>&lt;name&gt;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Mutual Fund Microservices</a:t>
                      </a:r>
                    </a:p>
                    <a:p>
                      <a:endParaRPr lang="en-US" sz="1600" dirty="0"/>
                    </a:p>
                  </a:txBody>
                  <a:tcPr/>
                </a:tc>
                <a:extLst>
                  <a:ext uri="{0D108BD9-81ED-4DB2-BD59-A6C34878D82A}">
                    <a16:rowId xmlns:a16="http://schemas.microsoft.com/office/drawing/2014/main" val="1315208103"/>
                  </a:ext>
                </a:extLst>
              </a:tr>
              <a:tr h="479800">
                <a:tc>
                  <a:txBody>
                    <a:bodyPr/>
                    <a:lstStyle/>
                    <a:p>
                      <a:r>
                        <a:rPr lang="en-US" sz="1600" dirty="0"/>
                        <a:t>&lt;emp-id&gt;</a:t>
                      </a:r>
                    </a:p>
                  </a:txBody>
                  <a:tcPr/>
                </a:tc>
                <a:tc>
                  <a:txBody>
                    <a:bodyPr/>
                    <a:lstStyle/>
                    <a:p>
                      <a:r>
                        <a:rPr lang="en-US" sz="1600" dirty="0"/>
                        <a:t>&lt;name&gt;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Daily Share price Microservices</a:t>
                      </a:r>
                    </a:p>
                    <a:p>
                      <a:endParaRPr lang="en-US" sz="1600" dirty="0"/>
                    </a:p>
                  </a:txBody>
                  <a:tcPr/>
                </a:tc>
                <a:extLst>
                  <a:ext uri="{0D108BD9-81ED-4DB2-BD59-A6C34878D82A}">
                    <a16:rowId xmlns:a16="http://schemas.microsoft.com/office/drawing/2014/main" val="3387198063"/>
                  </a:ext>
                </a:extLst>
              </a:tr>
              <a:tr h="479800">
                <a:tc>
                  <a:txBody>
                    <a:bodyPr/>
                    <a:lstStyle/>
                    <a:p>
                      <a:r>
                        <a:rPr lang="en-US" sz="1600" dirty="0"/>
                        <a:t>&lt;emp-id&gt;</a:t>
                      </a:r>
                    </a:p>
                  </a:txBody>
                  <a:tcPr/>
                </a:tc>
                <a:tc>
                  <a:txBody>
                    <a:bodyPr/>
                    <a:lstStyle/>
                    <a:p>
                      <a:r>
                        <a:rPr lang="en-US" sz="1600" dirty="0"/>
                        <a:t>&lt;name&gt;</a:t>
                      </a:r>
                    </a:p>
                  </a:txBody>
                  <a:tcPr/>
                </a:tc>
                <a:tc>
                  <a:txBody>
                    <a:bodyPr/>
                    <a:lstStyle/>
                    <a:p>
                      <a:r>
                        <a:rPr lang="en-US" sz="1600" dirty="0"/>
                        <a:t>Calculate Net worth Microservices</a:t>
                      </a:r>
                    </a:p>
                  </a:txBody>
                  <a:tcPr/>
                </a:tc>
                <a:extLst>
                  <a:ext uri="{0D108BD9-81ED-4DB2-BD59-A6C34878D82A}">
                    <a16:rowId xmlns:a16="http://schemas.microsoft.com/office/drawing/2014/main" val="98736001"/>
                  </a:ext>
                </a:extLst>
              </a:tr>
            </a:tbl>
          </a:graphicData>
        </a:graphic>
      </p:graphicFrame>
      <p:sp>
        <p:nvSpPr>
          <p:cNvPr id="6" name="TextBox 5">
            <a:extLst>
              <a:ext uri="{FF2B5EF4-FFF2-40B4-BE49-F238E27FC236}">
                <a16:creationId xmlns:a16="http://schemas.microsoft.com/office/drawing/2014/main" id="{D91E40F6-E4AE-407E-9251-B0D60E2C3602}"/>
              </a:ext>
            </a:extLst>
          </p:cNvPr>
          <p:cNvSpPr txBox="1"/>
          <p:nvPr/>
        </p:nvSpPr>
        <p:spPr>
          <a:xfrm>
            <a:off x="571500" y="5205046"/>
            <a:ext cx="5978769" cy="646331"/>
          </a:xfrm>
          <a:prstGeom prst="rect">
            <a:avLst/>
          </a:prstGeom>
          <a:noFill/>
        </p:spPr>
        <p:txBody>
          <a:bodyPr wrap="square" rtlCol="0">
            <a:spAutoFit/>
          </a:bodyPr>
          <a:lstStyle/>
          <a:p>
            <a:r>
              <a:rPr lang="en-US" dirty="0"/>
              <a:t>Guided by: </a:t>
            </a:r>
            <a:r>
              <a:rPr lang="en-US" dirty="0">
                <a:solidFill>
                  <a:schemeClr val="tx1">
                    <a:lumMod val="75000"/>
                    <a:lumOff val="25000"/>
                  </a:schemeClr>
                </a:solidFill>
                <a:sym typeface="Wingdings" panose="05000000000000000000" pitchFamily="2" charset="2"/>
              </a:rPr>
              <a:t>&lt;update-it</a:t>
            </a:r>
            <a:r>
              <a:rPr lang="en-US" dirty="0">
                <a:solidFill>
                  <a:schemeClr val="tx1">
                    <a:lumMod val="75000"/>
                    <a:lumOff val="25000"/>
                  </a:schemeClr>
                </a:solidFill>
              </a:rPr>
              <a:t>&gt;</a:t>
            </a:r>
          </a:p>
          <a:p>
            <a:r>
              <a:rPr lang="en-US" dirty="0"/>
              <a:t>Mentored by: </a:t>
            </a:r>
            <a:r>
              <a:rPr lang="en-US" dirty="0">
                <a:solidFill>
                  <a:schemeClr val="tx1">
                    <a:lumMod val="75000"/>
                    <a:lumOff val="25000"/>
                  </a:schemeClr>
                </a:solidFill>
              </a:rPr>
              <a:t>&lt;update-it&gt;</a:t>
            </a:r>
          </a:p>
        </p:txBody>
      </p:sp>
      <p:pic>
        <p:nvPicPr>
          <p:cNvPr id="1026" name="Picture 2">
            <a:extLst>
              <a:ext uri="{FF2B5EF4-FFF2-40B4-BE49-F238E27FC236}">
                <a16:creationId xmlns:a16="http://schemas.microsoft.com/office/drawing/2014/main" id="{B434269C-2C5A-402B-9415-7030FCC12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545" y="2496568"/>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58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Swagger </a:t>
            </a:r>
          </a:p>
        </p:txBody>
      </p:sp>
      <p:sp>
        <p:nvSpPr>
          <p:cNvPr id="2" name="TextBox 1">
            <a:extLst>
              <a:ext uri="{FF2B5EF4-FFF2-40B4-BE49-F238E27FC236}">
                <a16:creationId xmlns:a16="http://schemas.microsoft.com/office/drawing/2014/main" id="{031CCB98-515D-4D52-8B58-375812D4FBDD}"/>
              </a:ext>
            </a:extLst>
          </p:cNvPr>
          <p:cNvSpPr txBox="1"/>
          <p:nvPr/>
        </p:nvSpPr>
        <p:spPr>
          <a:xfrm>
            <a:off x="606668" y="1230923"/>
            <a:ext cx="906486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Mutual-fund microservice swagger implementation</a:t>
            </a:r>
          </a:p>
          <a:p>
            <a:pPr marL="285750" indent="-285750">
              <a:buFont typeface="Arial" panose="020B0604020202020204" pitchFamily="34" charset="0"/>
              <a:buChar char="•"/>
            </a:pPr>
            <a:r>
              <a:rPr lang="en-US" sz="1600" dirty="0"/>
              <a:t>Follow link: </a:t>
            </a:r>
            <a:r>
              <a:rPr lang="en-US" sz="1600" dirty="0">
                <a:hlinkClick r:id="rId2"/>
              </a:rPr>
              <a:t>http://localhost:8090/swagger-ui.html#/</a:t>
            </a:r>
            <a:endParaRPr lang="en-US" sz="1600" dirty="0"/>
          </a:p>
          <a:p>
            <a:pPr marL="285750" indent="-285750">
              <a:buFont typeface="Arial" panose="020B0604020202020204" pitchFamily="34" charset="0"/>
              <a:buChar char="•"/>
            </a:pPr>
            <a:endParaRPr lang="en-US" sz="1600" dirty="0"/>
          </a:p>
        </p:txBody>
      </p:sp>
      <p:pic>
        <p:nvPicPr>
          <p:cNvPr id="5" name="Picture 4" descr="Graphical user interface, text, application, email&#10;&#10;Description automatically generated">
            <a:extLst>
              <a:ext uri="{FF2B5EF4-FFF2-40B4-BE49-F238E27FC236}">
                <a16:creationId xmlns:a16="http://schemas.microsoft.com/office/drawing/2014/main" id="{152981C7-C327-4E76-99AC-DDC704C7F3F1}"/>
              </a:ext>
            </a:extLst>
          </p:cNvPr>
          <p:cNvPicPr>
            <a:picLocks noChangeAspect="1"/>
          </p:cNvPicPr>
          <p:nvPr/>
        </p:nvPicPr>
        <p:blipFill rotWithShape="1">
          <a:blip r:embed="rId3">
            <a:extLst>
              <a:ext uri="{28A0092B-C50C-407E-A947-70E740481C1C}">
                <a14:useLocalDpi xmlns:a14="http://schemas.microsoft.com/office/drawing/2010/main" val="0"/>
              </a:ext>
            </a:extLst>
          </a:blip>
          <a:srcRect t="11939" b="4200"/>
          <a:stretch/>
        </p:blipFill>
        <p:spPr>
          <a:xfrm>
            <a:off x="332642" y="2001329"/>
            <a:ext cx="11396296" cy="4382218"/>
          </a:xfrm>
          <a:prstGeom prst="rect">
            <a:avLst/>
          </a:prstGeom>
        </p:spPr>
      </p:pic>
    </p:spTree>
    <p:extLst>
      <p:ext uri="{BB962C8B-B14F-4D97-AF65-F5344CB8AC3E}">
        <p14:creationId xmlns:p14="http://schemas.microsoft.com/office/powerpoint/2010/main" val="201828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49468"/>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Swagger </a:t>
            </a:r>
          </a:p>
        </p:txBody>
      </p:sp>
      <p:sp>
        <p:nvSpPr>
          <p:cNvPr id="2" name="TextBox 1">
            <a:extLst>
              <a:ext uri="{FF2B5EF4-FFF2-40B4-BE49-F238E27FC236}">
                <a16:creationId xmlns:a16="http://schemas.microsoft.com/office/drawing/2014/main" id="{031CCB98-515D-4D52-8B58-375812D4FBDD}"/>
              </a:ext>
            </a:extLst>
          </p:cNvPr>
          <p:cNvSpPr txBox="1"/>
          <p:nvPr/>
        </p:nvSpPr>
        <p:spPr>
          <a:xfrm>
            <a:off x="606668" y="1230923"/>
            <a:ext cx="906486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Share details microservice swagger implementation</a:t>
            </a:r>
          </a:p>
          <a:p>
            <a:pPr marL="285750" indent="-285750">
              <a:buFont typeface="Arial" panose="020B0604020202020204" pitchFamily="34" charset="0"/>
              <a:buChar char="•"/>
            </a:pPr>
            <a:r>
              <a:rPr lang="en-US" sz="1600" dirty="0"/>
              <a:t>Follow link</a:t>
            </a:r>
            <a:r>
              <a:rPr lang="en-US" sz="1600"/>
              <a:t>: </a:t>
            </a:r>
            <a:r>
              <a:rPr lang="en-US" sz="1600">
                <a:hlinkClick r:id="rId2"/>
              </a:rPr>
              <a:t>http://</a:t>
            </a:r>
            <a:r>
              <a:rPr lang="en-US" sz="1600" dirty="0">
                <a:hlinkClick r:id="rId2"/>
              </a:rPr>
              <a:t>localhost:8091/swagger-ui.html#/</a:t>
            </a:r>
            <a:endParaRPr lang="en-US" sz="1600" dirty="0"/>
          </a:p>
          <a:p>
            <a:endParaRPr lang="en-US" sz="1600" dirty="0"/>
          </a:p>
        </p:txBody>
      </p:sp>
      <p:pic>
        <p:nvPicPr>
          <p:cNvPr id="6" name="Picture 5" descr="Graphical user interface, text, application, email&#10;&#10;Description automatically generated">
            <a:extLst>
              <a:ext uri="{FF2B5EF4-FFF2-40B4-BE49-F238E27FC236}">
                <a16:creationId xmlns:a16="http://schemas.microsoft.com/office/drawing/2014/main" id="{FA21ADA5-62E2-49F5-9F76-3757B3786FBB}"/>
              </a:ext>
            </a:extLst>
          </p:cNvPr>
          <p:cNvPicPr>
            <a:picLocks noChangeAspect="1"/>
          </p:cNvPicPr>
          <p:nvPr/>
        </p:nvPicPr>
        <p:blipFill rotWithShape="1">
          <a:blip r:embed="rId3">
            <a:extLst>
              <a:ext uri="{28A0092B-C50C-407E-A947-70E740481C1C}">
                <a14:useLocalDpi xmlns:a14="http://schemas.microsoft.com/office/drawing/2010/main" val="0"/>
              </a:ext>
            </a:extLst>
          </a:blip>
          <a:srcRect t="12933" b="4549"/>
          <a:stretch/>
        </p:blipFill>
        <p:spPr>
          <a:xfrm>
            <a:off x="332641" y="2061920"/>
            <a:ext cx="11396296" cy="4287122"/>
          </a:xfrm>
          <a:prstGeom prst="rect">
            <a:avLst/>
          </a:prstGeom>
        </p:spPr>
      </p:pic>
    </p:spTree>
    <p:extLst>
      <p:ext uri="{BB962C8B-B14F-4D97-AF65-F5344CB8AC3E}">
        <p14:creationId xmlns:p14="http://schemas.microsoft.com/office/powerpoint/2010/main" val="1046672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63FFC-51BF-404B-A8FF-6093A116EA20}"/>
              </a:ext>
            </a:extLst>
          </p:cNvPr>
          <p:cNvPicPr>
            <a:picLocks noChangeAspect="1"/>
          </p:cNvPicPr>
          <p:nvPr/>
        </p:nvPicPr>
        <p:blipFill>
          <a:blip r:embed="rId2"/>
          <a:stretch>
            <a:fillRect/>
          </a:stretch>
        </p:blipFill>
        <p:spPr>
          <a:xfrm>
            <a:off x="332642" y="923193"/>
            <a:ext cx="11396296" cy="2832571"/>
          </a:xfrm>
          <a:prstGeom prst="rect">
            <a:avLst/>
          </a:prstGeom>
        </p:spPr>
      </p:pic>
      <p:sp>
        <p:nvSpPr>
          <p:cNvPr id="4" name="Rectangle 3">
            <a:extLst>
              <a:ext uri="{FF2B5EF4-FFF2-40B4-BE49-F238E27FC236}">
                <a16:creationId xmlns:a16="http://schemas.microsoft.com/office/drawing/2014/main" id="{7C79A0A6-34C4-4030-87BF-946FEEABE2CB}"/>
              </a:ext>
            </a:extLst>
          </p:cNvPr>
          <p:cNvSpPr/>
          <p:nvPr/>
        </p:nvSpPr>
        <p:spPr>
          <a:xfrm>
            <a:off x="332642" y="149468"/>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Code coverage</a:t>
            </a:r>
          </a:p>
        </p:txBody>
      </p:sp>
      <p:pic>
        <p:nvPicPr>
          <p:cNvPr id="6" name="Picture 5">
            <a:extLst>
              <a:ext uri="{FF2B5EF4-FFF2-40B4-BE49-F238E27FC236}">
                <a16:creationId xmlns:a16="http://schemas.microsoft.com/office/drawing/2014/main" id="{CC506E5E-5A0C-4C77-8F36-EC3FCBD824C0}"/>
              </a:ext>
            </a:extLst>
          </p:cNvPr>
          <p:cNvPicPr>
            <a:picLocks noChangeAspect="1"/>
          </p:cNvPicPr>
          <p:nvPr/>
        </p:nvPicPr>
        <p:blipFill>
          <a:blip r:embed="rId3"/>
          <a:stretch>
            <a:fillRect/>
          </a:stretch>
        </p:blipFill>
        <p:spPr>
          <a:xfrm>
            <a:off x="332642" y="3923215"/>
            <a:ext cx="11396296" cy="2697393"/>
          </a:xfrm>
          <a:prstGeom prst="rect">
            <a:avLst/>
          </a:prstGeom>
        </p:spPr>
      </p:pic>
    </p:spTree>
    <p:extLst>
      <p:ext uri="{BB962C8B-B14F-4D97-AF65-F5344CB8AC3E}">
        <p14:creationId xmlns:p14="http://schemas.microsoft.com/office/powerpoint/2010/main" val="150835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EAD14-A551-4BD4-8BAF-26D5A6BA7230}"/>
              </a:ext>
            </a:extLst>
          </p:cNvPr>
          <p:cNvSpPr/>
          <p:nvPr/>
        </p:nvSpPr>
        <p:spPr>
          <a:xfrm>
            <a:off x="332643" y="272560"/>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a:t>
            </a:r>
          </a:p>
        </p:txBody>
      </p:sp>
      <p:sp>
        <p:nvSpPr>
          <p:cNvPr id="8" name="TextBox 7">
            <a:extLst>
              <a:ext uri="{FF2B5EF4-FFF2-40B4-BE49-F238E27FC236}">
                <a16:creationId xmlns:a16="http://schemas.microsoft.com/office/drawing/2014/main" id="{6DE27C34-C962-4181-8D6F-8B5349C797A4}"/>
              </a:ext>
            </a:extLst>
          </p:cNvPr>
          <p:cNvSpPr txBox="1"/>
          <p:nvPr/>
        </p:nvSpPr>
        <p:spPr>
          <a:xfrm>
            <a:off x="622788" y="1740877"/>
            <a:ext cx="10946423" cy="3416320"/>
          </a:xfrm>
          <a:prstGeom prst="rect">
            <a:avLst/>
          </a:prstGeom>
          <a:noFill/>
        </p:spPr>
        <p:txBody>
          <a:bodyPr wrap="square" rtlCol="0">
            <a:spAutoFit/>
          </a:bodyPr>
          <a:lstStyle/>
          <a:p>
            <a:pPr marL="285750" indent="-285750">
              <a:buFont typeface="Wingdings" panose="05000000000000000000" pitchFamily="2" charset="2"/>
              <a:buChar char="q"/>
            </a:pPr>
            <a:r>
              <a:rPr lang="en-US" b="1" dirty="0"/>
              <a:t>Code Commit</a:t>
            </a:r>
            <a:r>
              <a:rPr lang="en-US" dirty="0"/>
              <a:t>: Created repository for every microservices and uploaded code in it.</a:t>
            </a:r>
          </a:p>
          <a:p>
            <a:pPr marL="285750" indent="-285750">
              <a:buFont typeface="Wingdings" panose="05000000000000000000" pitchFamily="2" charset="2"/>
              <a:buChar char="q"/>
            </a:pPr>
            <a:r>
              <a:rPr lang="en-US" b="1" dirty="0"/>
              <a:t>Elastic Container Registry (ECR)</a:t>
            </a:r>
            <a:r>
              <a:rPr lang="en-US" dirty="0"/>
              <a:t>: It is a container registry where we are storing our docker images.</a:t>
            </a:r>
          </a:p>
          <a:p>
            <a:pPr marL="285750" indent="-285750">
              <a:buFont typeface="Wingdings" panose="05000000000000000000" pitchFamily="2" charset="2"/>
              <a:buChar char="q"/>
            </a:pPr>
            <a:r>
              <a:rPr lang="en-US" b="1" dirty="0"/>
              <a:t>Elastic Load Balancer</a:t>
            </a:r>
            <a:r>
              <a:rPr lang="en-US" dirty="0"/>
              <a:t>: It automatically distributes incoming application traffic across multiple server and all the services has registered with this so that there will be a common entry point.</a:t>
            </a:r>
          </a:p>
          <a:p>
            <a:pPr marL="285750" indent="-285750">
              <a:buFont typeface="Wingdings" panose="05000000000000000000" pitchFamily="2" charset="2"/>
              <a:buChar char="q"/>
            </a:pPr>
            <a:r>
              <a:rPr lang="en-US" dirty="0"/>
              <a:t> </a:t>
            </a:r>
            <a:r>
              <a:rPr lang="en-US" b="1" dirty="0"/>
              <a:t>Elastic Container Services (ECS)</a:t>
            </a:r>
            <a:r>
              <a:rPr lang="en-US" dirty="0"/>
              <a:t>: </a:t>
            </a:r>
          </a:p>
          <a:p>
            <a:pPr marL="285750" indent="-285750">
              <a:buFont typeface="Wingdings" panose="05000000000000000000" pitchFamily="2" charset="2"/>
              <a:buChar char="q"/>
            </a:pPr>
            <a:r>
              <a:rPr lang="en-US" b="1" dirty="0"/>
              <a:t>Task Definition</a:t>
            </a:r>
            <a:r>
              <a:rPr lang="en-US" dirty="0"/>
              <a:t>: It is used to specify the container information of our application. </a:t>
            </a:r>
          </a:p>
          <a:p>
            <a:pPr marL="285750" indent="-285750">
              <a:buFont typeface="Wingdings" panose="05000000000000000000" pitchFamily="2" charset="2"/>
              <a:buChar char="q"/>
            </a:pPr>
            <a:r>
              <a:rPr lang="en-US" b="1" dirty="0"/>
              <a:t>AWS Fargate</a:t>
            </a:r>
            <a:r>
              <a:rPr lang="en-US" dirty="0"/>
              <a:t>: It is a serverless compute engine for the containers we have made.</a:t>
            </a:r>
          </a:p>
          <a:p>
            <a:pPr marL="285750" indent="-285750">
              <a:buFont typeface="Wingdings" panose="05000000000000000000" pitchFamily="2" charset="2"/>
              <a:buChar char="q"/>
            </a:pPr>
            <a:r>
              <a:rPr lang="en-US" b="1" dirty="0"/>
              <a:t>AWS Cluster</a:t>
            </a:r>
            <a:r>
              <a:rPr lang="en-US" dirty="0"/>
              <a:t>: It is a regional grouping of one or more container instances on which we are running our task requests.</a:t>
            </a:r>
          </a:p>
          <a:p>
            <a:pPr marL="285750" indent="-285750">
              <a:buFont typeface="Wingdings" panose="05000000000000000000" pitchFamily="2" charset="2"/>
              <a:buChar char="q"/>
            </a:pPr>
            <a:r>
              <a:rPr lang="en-US" b="1" dirty="0"/>
              <a:t>Code Pipeline</a:t>
            </a:r>
            <a:r>
              <a:rPr lang="en-US" dirty="0"/>
              <a:t>: It is a continuous delivery service that enables us to model, visualize, and automate the steps required to release our software. It builds, tests, and deploys our application according to the defined workflow every time there is a code change.</a:t>
            </a:r>
          </a:p>
        </p:txBody>
      </p:sp>
    </p:spTree>
    <p:extLst>
      <p:ext uri="{BB962C8B-B14F-4D97-AF65-F5344CB8AC3E}">
        <p14:creationId xmlns:p14="http://schemas.microsoft.com/office/powerpoint/2010/main" val="1949973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3" y="246681"/>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ECS Cluster &amp; Services</a:t>
            </a:r>
          </a:p>
        </p:txBody>
      </p:sp>
      <p:pic>
        <p:nvPicPr>
          <p:cNvPr id="5" name="Picture 4" descr="A picture containing text, screenshot, computer&#10;&#10;Description automatically generated">
            <a:extLst>
              <a:ext uri="{FF2B5EF4-FFF2-40B4-BE49-F238E27FC236}">
                <a16:creationId xmlns:a16="http://schemas.microsoft.com/office/drawing/2014/main" id="{767CCE6E-1E51-4053-AE16-81C71C1DA8AA}"/>
              </a:ext>
            </a:extLst>
          </p:cNvPr>
          <p:cNvPicPr>
            <a:picLocks noChangeAspect="1"/>
          </p:cNvPicPr>
          <p:nvPr/>
        </p:nvPicPr>
        <p:blipFill rotWithShape="1">
          <a:blip r:embed="rId2">
            <a:extLst>
              <a:ext uri="{28A0092B-C50C-407E-A947-70E740481C1C}">
                <a14:useLocalDpi xmlns:a14="http://schemas.microsoft.com/office/drawing/2010/main" val="0"/>
              </a:ext>
            </a:extLst>
          </a:blip>
          <a:srcRect t="16204" b="3339"/>
          <a:stretch/>
        </p:blipFill>
        <p:spPr>
          <a:xfrm>
            <a:off x="332643" y="1703938"/>
            <a:ext cx="11396296" cy="4572001"/>
          </a:xfrm>
          <a:prstGeom prst="rect">
            <a:avLst/>
          </a:prstGeom>
          <a:ln>
            <a:solidFill>
              <a:schemeClr val="accent1"/>
            </a:solidFill>
          </a:ln>
        </p:spPr>
      </p:pic>
      <p:sp>
        <p:nvSpPr>
          <p:cNvPr id="7" name="TextBox 6">
            <a:extLst>
              <a:ext uri="{FF2B5EF4-FFF2-40B4-BE49-F238E27FC236}">
                <a16:creationId xmlns:a16="http://schemas.microsoft.com/office/drawing/2014/main" id="{87613FF7-B8B1-45AB-9FA9-013E3FC4659A}"/>
              </a:ext>
            </a:extLst>
          </p:cNvPr>
          <p:cNvSpPr txBox="1"/>
          <p:nvPr/>
        </p:nvSpPr>
        <p:spPr>
          <a:xfrm>
            <a:off x="600829" y="1210186"/>
            <a:ext cx="677475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Created an ECS cluster, where all the services are up and running.</a:t>
            </a:r>
          </a:p>
        </p:txBody>
      </p:sp>
    </p:spTree>
    <p:extLst>
      <p:ext uri="{BB962C8B-B14F-4D97-AF65-F5344CB8AC3E}">
        <p14:creationId xmlns:p14="http://schemas.microsoft.com/office/powerpoint/2010/main" val="56851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Creating Load balancer</a:t>
            </a:r>
          </a:p>
        </p:txBody>
      </p:sp>
      <p:pic>
        <p:nvPicPr>
          <p:cNvPr id="4" name="Picture 3" descr="A screenshot of a computer&#10;&#10;Description automatically generated with medium confidence">
            <a:extLst>
              <a:ext uri="{FF2B5EF4-FFF2-40B4-BE49-F238E27FC236}">
                <a16:creationId xmlns:a16="http://schemas.microsoft.com/office/drawing/2014/main" id="{14DC6516-45C3-4FDF-BA73-CAE15315A6BF}"/>
              </a:ext>
            </a:extLst>
          </p:cNvPr>
          <p:cNvPicPr>
            <a:picLocks noChangeAspect="1"/>
          </p:cNvPicPr>
          <p:nvPr/>
        </p:nvPicPr>
        <p:blipFill rotWithShape="1">
          <a:blip r:embed="rId2">
            <a:extLst>
              <a:ext uri="{28A0092B-C50C-407E-A947-70E740481C1C}">
                <a14:useLocalDpi xmlns:a14="http://schemas.microsoft.com/office/drawing/2010/main" val="0"/>
              </a:ext>
            </a:extLst>
          </a:blip>
          <a:srcRect t="17194" b="3471"/>
          <a:stretch/>
        </p:blipFill>
        <p:spPr>
          <a:xfrm>
            <a:off x="332642" y="1647646"/>
            <a:ext cx="11396295" cy="4339086"/>
          </a:xfrm>
          <a:prstGeom prst="rect">
            <a:avLst/>
          </a:prstGeom>
        </p:spPr>
      </p:pic>
    </p:spTree>
    <p:extLst>
      <p:ext uri="{BB962C8B-B14F-4D97-AF65-F5344CB8AC3E}">
        <p14:creationId xmlns:p14="http://schemas.microsoft.com/office/powerpoint/2010/main" val="176674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Authorization microservices Pipeline</a:t>
            </a:r>
          </a:p>
        </p:txBody>
      </p:sp>
      <p:pic>
        <p:nvPicPr>
          <p:cNvPr id="5" name="Picture 4" descr="A picture containing text, screenshot, computer&#10;&#10;Description automatically generated">
            <a:extLst>
              <a:ext uri="{FF2B5EF4-FFF2-40B4-BE49-F238E27FC236}">
                <a16:creationId xmlns:a16="http://schemas.microsoft.com/office/drawing/2014/main" id="{98F7C79D-95EF-42BF-8056-B272072968EB}"/>
              </a:ext>
            </a:extLst>
          </p:cNvPr>
          <p:cNvPicPr>
            <a:picLocks noChangeAspect="1"/>
          </p:cNvPicPr>
          <p:nvPr/>
        </p:nvPicPr>
        <p:blipFill rotWithShape="1">
          <a:blip r:embed="rId2">
            <a:extLst>
              <a:ext uri="{28A0092B-C50C-407E-A947-70E740481C1C}">
                <a14:useLocalDpi xmlns:a14="http://schemas.microsoft.com/office/drawing/2010/main" val="0"/>
              </a:ext>
            </a:extLst>
          </a:blip>
          <a:srcRect t="16498" b="3849"/>
          <a:stretch/>
        </p:blipFill>
        <p:spPr>
          <a:xfrm>
            <a:off x="332642" y="1449238"/>
            <a:ext cx="11396296" cy="4796288"/>
          </a:xfrm>
          <a:prstGeom prst="rect">
            <a:avLst/>
          </a:prstGeom>
        </p:spPr>
      </p:pic>
    </p:spTree>
    <p:extLst>
      <p:ext uri="{BB962C8B-B14F-4D97-AF65-F5344CB8AC3E}">
        <p14:creationId xmlns:p14="http://schemas.microsoft.com/office/powerpoint/2010/main" val="1704064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Networth microservices Pipeline</a:t>
            </a:r>
          </a:p>
        </p:txBody>
      </p:sp>
      <p:pic>
        <p:nvPicPr>
          <p:cNvPr id="4" name="Picture 3" descr="A picture containing text, screenshot, computer&#10;&#10;Description automatically generated">
            <a:extLst>
              <a:ext uri="{FF2B5EF4-FFF2-40B4-BE49-F238E27FC236}">
                <a16:creationId xmlns:a16="http://schemas.microsoft.com/office/drawing/2014/main" id="{BFEEFFBC-46CF-4DBF-8D9B-2BA53C2E791B}"/>
              </a:ext>
            </a:extLst>
          </p:cNvPr>
          <p:cNvPicPr>
            <a:picLocks noChangeAspect="1"/>
          </p:cNvPicPr>
          <p:nvPr/>
        </p:nvPicPr>
        <p:blipFill rotWithShape="1">
          <a:blip r:embed="rId2">
            <a:extLst>
              <a:ext uri="{28A0092B-C50C-407E-A947-70E740481C1C}">
                <a14:useLocalDpi xmlns:a14="http://schemas.microsoft.com/office/drawing/2010/main" val="0"/>
              </a:ext>
            </a:extLst>
          </a:blip>
          <a:srcRect t="16674" b="3348"/>
          <a:stretch/>
        </p:blipFill>
        <p:spPr>
          <a:xfrm>
            <a:off x="332640" y="1397479"/>
            <a:ext cx="11396295" cy="5003322"/>
          </a:xfrm>
          <a:prstGeom prst="rect">
            <a:avLst/>
          </a:prstGeom>
        </p:spPr>
      </p:pic>
    </p:spTree>
    <p:extLst>
      <p:ext uri="{BB962C8B-B14F-4D97-AF65-F5344CB8AC3E}">
        <p14:creationId xmlns:p14="http://schemas.microsoft.com/office/powerpoint/2010/main" val="89484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Daily Share microservices Pipeline</a:t>
            </a:r>
          </a:p>
        </p:txBody>
      </p:sp>
      <p:pic>
        <p:nvPicPr>
          <p:cNvPr id="4" name="Picture 3" descr="A picture containing text, screenshot, computer, indoor&#10;&#10;Description automatically generated">
            <a:extLst>
              <a:ext uri="{FF2B5EF4-FFF2-40B4-BE49-F238E27FC236}">
                <a16:creationId xmlns:a16="http://schemas.microsoft.com/office/drawing/2014/main" id="{54FF3EE5-3790-43A3-A4A8-D4B55D78C5FC}"/>
              </a:ext>
            </a:extLst>
          </p:cNvPr>
          <p:cNvPicPr>
            <a:picLocks noChangeAspect="1"/>
          </p:cNvPicPr>
          <p:nvPr/>
        </p:nvPicPr>
        <p:blipFill rotWithShape="1">
          <a:blip r:embed="rId2">
            <a:extLst>
              <a:ext uri="{28A0092B-C50C-407E-A947-70E740481C1C}">
                <a14:useLocalDpi xmlns:a14="http://schemas.microsoft.com/office/drawing/2010/main" val="0"/>
              </a:ext>
            </a:extLst>
          </a:blip>
          <a:srcRect t="17062" b="3792"/>
          <a:stretch/>
        </p:blipFill>
        <p:spPr>
          <a:xfrm>
            <a:off x="332642" y="1431985"/>
            <a:ext cx="11396296" cy="4597881"/>
          </a:xfrm>
          <a:prstGeom prst="rect">
            <a:avLst/>
          </a:prstGeom>
        </p:spPr>
      </p:pic>
    </p:spTree>
    <p:extLst>
      <p:ext uri="{BB962C8B-B14F-4D97-AF65-F5344CB8AC3E}">
        <p14:creationId xmlns:p14="http://schemas.microsoft.com/office/powerpoint/2010/main" val="532332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2C46F-943A-4B13-94D4-84099EBCCE73}"/>
              </a:ext>
            </a:extLst>
          </p:cNvPr>
          <p:cNvSpPr/>
          <p:nvPr/>
        </p:nvSpPr>
        <p:spPr>
          <a:xfrm>
            <a:off x="332642" y="184637"/>
            <a:ext cx="11396296" cy="77372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dirty="0"/>
              <a:t>AWS Code Deployment: Mutual Fund microservices Pipeline</a:t>
            </a:r>
          </a:p>
        </p:txBody>
      </p:sp>
      <p:pic>
        <p:nvPicPr>
          <p:cNvPr id="5" name="Picture 4" descr="A picture containing text, screenshot, monitor, computer&#10;&#10;Description automatically generated">
            <a:extLst>
              <a:ext uri="{FF2B5EF4-FFF2-40B4-BE49-F238E27FC236}">
                <a16:creationId xmlns:a16="http://schemas.microsoft.com/office/drawing/2014/main" id="{A46C0CC9-1306-4C69-9959-51E4B99D4A27}"/>
              </a:ext>
            </a:extLst>
          </p:cNvPr>
          <p:cNvPicPr>
            <a:picLocks noChangeAspect="1"/>
          </p:cNvPicPr>
          <p:nvPr/>
        </p:nvPicPr>
        <p:blipFill rotWithShape="1">
          <a:blip r:embed="rId2">
            <a:extLst>
              <a:ext uri="{28A0092B-C50C-407E-A947-70E740481C1C}">
                <a14:useLocalDpi xmlns:a14="http://schemas.microsoft.com/office/drawing/2010/main" val="0"/>
              </a:ext>
            </a:extLst>
          </a:blip>
          <a:srcRect t="18407" b="5580"/>
          <a:stretch/>
        </p:blipFill>
        <p:spPr>
          <a:xfrm>
            <a:off x="332642" y="1406106"/>
            <a:ext cx="11396296" cy="4727275"/>
          </a:xfrm>
          <a:prstGeom prst="rect">
            <a:avLst/>
          </a:prstGeom>
        </p:spPr>
      </p:pic>
    </p:spTree>
    <p:extLst>
      <p:ext uri="{BB962C8B-B14F-4D97-AF65-F5344CB8AC3E}">
        <p14:creationId xmlns:p14="http://schemas.microsoft.com/office/powerpoint/2010/main" val="370261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DC3BA1-4E3F-4232-AC5C-8B4F8CE20F2F}"/>
              </a:ext>
            </a:extLst>
          </p:cNvPr>
          <p:cNvSpPr/>
          <p:nvPr/>
        </p:nvSpPr>
        <p:spPr>
          <a:xfrm>
            <a:off x="332642" y="272560"/>
            <a:ext cx="11526715" cy="12397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50000"/>
              </a:lnSpc>
            </a:pPr>
            <a:r>
              <a:rPr lang="en-US" sz="3200" dirty="0"/>
              <a:t>Project Overview</a:t>
            </a:r>
          </a:p>
        </p:txBody>
      </p:sp>
      <p:sp>
        <p:nvSpPr>
          <p:cNvPr id="4" name="TextBox 3">
            <a:extLst>
              <a:ext uri="{FF2B5EF4-FFF2-40B4-BE49-F238E27FC236}">
                <a16:creationId xmlns:a16="http://schemas.microsoft.com/office/drawing/2014/main" id="{21698625-416B-4618-BD8A-A37AA7C30DEF}"/>
              </a:ext>
            </a:extLst>
          </p:cNvPr>
          <p:cNvSpPr txBox="1"/>
          <p:nvPr/>
        </p:nvSpPr>
        <p:spPr>
          <a:xfrm>
            <a:off x="395654" y="2022231"/>
            <a:ext cx="11463703" cy="2308324"/>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0000"/>
                </a:solidFill>
                <a:effectLst/>
                <a:latin typeface="Times New Roman" panose="02020603050405020304" pitchFamily="18" charset="0"/>
              </a:rPr>
              <a:t>A leading Financial Services Organization wants to strengthen its Middleware by exposing the core logic related to Portfolio Management as Microservices.</a:t>
            </a:r>
          </a:p>
          <a:p>
            <a:endParaRPr lang="en-US" b="0" i="0" dirty="0">
              <a:solidFill>
                <a:srgbClr val="000000"/>
              </a:solidFill>
              <a:effectLst/>
              <a:latin typeface="Times New Roman" panose="02020603050405020304" pitchFamily="18" charset="0"/>
            </a:endParaRPr>
          </a:p>
          <a:p>
            <a:pPr marL="285750" indent="-285750">
              <a:buFont typeface="Wingdings" panose="05000000000000000000" pitchFamily="2" charset="2"/>
              <a:buChar char="§"/>
            </a:pPr>
            <a:r>
              <a:rPr lang="en-US" b="0" i="0" dirty="0">
                <a:solidFill>
                  <a:srgbClr val="000000"/>
                </a:solidFill>
                <a:effectLst/>
                <a:latin typeface="Times New Roman" panose="02020603050405020304" pitchFamily="18" charset="0"/>
              </a:rPr>
              <a:t>This middle ware Microservices will be hosted on Cloud so that all the up/downstream applications can get an access to this for performing business transactions.</a:t>
            </a:r>
          </a:p>
          <a:p>
            <a:endParaRPr lang="en-US" b="0" i="0" dirty="0">
              <a:solidFill>
                <a:srgbClr val="000000"/>
              </a:solidFill>
              <a:effectLst/>
              <a:latin typeface="Times New Roman" panose="02020603050405020304" pitchFamily="18" charset="0"/>
            </a:endParaRPr>
          </a:p>
          <a:p>
            <a:pPr marL="285750" indent="-285750">
              <a:buFont typeface="Wingdings" panose="05000000000000000000" pitchFamily="2" charset="2"/>
              <a:buChar char="§"/>
            </a:pPr>
            <a:r>
              <a:rPr lang="en-US" b="0" i="0" dirty="0">
                <a:solidFill>
                  <a:srgbClr val="000000"/>
                </a:solidFill>
                <a:effectLst/>
                <a:latin typeface="Times New Roman" panose="02020603050405020304" pitchFamily="18" charset="0"/>
              </a:rPr>
              <a:t>There will also be a customer Portal to be developed part of this scope that consumes these Microservices to view their portfolio information and sell their assets.</a:t>
            </a:r>
            <a:endParaRPr lang="en-US" dirty="0"/>
          </a:p>
        </p:txBody>
      </p:sp>
    </p:spTree>
    <p:extLst>
      <p:ext uri="{BB962C8B-B14F-4D97-AF65-F5344CB8AC3E}">
        <p14:creationId xmlns:p14="http://schemas.microsoft.com/office/powerpoint/2010/main" val="1155850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074" name="Picture 2" descr="Thank You on blue sticky note Stock Photo by ©roobcio 31368083">
            <a:extLst>
              <a:ext uri="{FF2B5EF4-FFF2-40B4-BE49-F238E27FC236}">
                <a16:creationId xmlns:a16="http://schemas.microsoft.com/office/drawing/2014/main" id="{D82DF667-DC45-4747-8FBA-9F7C7E68ED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30" r="1" b="1519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8D1C94-A8C7-4D4D-86E7-597C4579E948}"/>
              </a:ext>
            </a:extLst>
          </p:cNvPr>
          <p:cNvSpPr txBox="1"/>
          <p:nvPr/>
        </p:nvSpPr>
        <p:spPr>
          <a:xfrm rot="21445298">
            <a:off x="9701284" y="5547623"/>
            <a:ext cx="2482651" cy="369332"/>
          </a:xfrm>
          <a:prstGeom prst="rect">
            <a:avLst/>
          </a:prstGeom>
          <a:noFill/>
        </p:spPr>
        <p:txBody>
          <a:bodyPr wrap="square" rtlCol="0">
            <a:spAutoFit/>
          </a:bodyPr>
          <a:lstStyle/>
          <a:p>
            <a:r>
              <a:rPr lang="en-US" dirty="0">
                <a:solidFill>
                  <a:schemeClr val="tx1">
                    <a:lumMod val="50000"/>
                    <a:lumOff val="50000"/>
                  </a:schemeClr>
                </a:solidFill>
              </a:rPr>
              <a:t>-By pod 1</a:t>
            </a:r>
          </a:p>
        </p:txBody>
      </p:sp>
    </p:spTree>
    <p:extLst>
      <p:ext uri="{BB962C8B-B14F-4D97-AF65-F5344CB8AC3E}">
        <p14:creationId xmlns:p14="http://schemas.microsoft.com/office/powerpoint/2010/main" val="140309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37602E-7FF5-4137-BA93-E8806159D3C1}"/>
              </a:ext>
            </a:extLst>
          </p:cNvPr>
          <p:cNvSpPr/>
          <p:nvPr/>
        </p:nvSpPr>
        <p:spPr>
          <a:xfrm>
            <a:off x="332642" y="272560"/>
            <a:ext cx="11526715" cy="12397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System Architecture Design</a:t>
            </a:r>
          </a:p>
        </p:txBody>
      </p:sp>
      <p:sp>
        <p:nvSpPr>
          <p:cNvPr id="7" name="Rectangle: Rounded Corners 6">
            <a:extLst>
              <a:ext uri="{FF2B5EF4-FFF2-40B4-BE49-F238E27FC236}">
                <a16:creationId xmlns:a16="http://schemas.microsoft.com/office/drawing/2014/main" id="{0041879A-34B2-4D8D-9F76-73FE5D0AC2AB}"/>
              </a:ext>
            </a:extLst>
          </p:cNvPr>
          <p:cNvSpPr/>
          <p:nvPr/>
        </p:nvSpPr>
        <p:spPr>
          <a:xfrm>
            <a:off x="1055077" y="3657600"/>
            <a:ext cx="1863969" cy="7561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rPr>
              <a:t>Client </a:t>
            </a:r>
          </a:p>
        </p:txBody>
      </p:sp>
      <p:sp>
        <p:nvSpPr>
          <p:cNvPr id="8" name="Arrow: Right 7">
            <a:extLst>
              <a:ext uri="{FF2B5EF4-FFF2-40B4-BE49-F238E27FC236}">
                <a16:creationId xmlns:a16="http://schemas.microsoft.com/office/drawing/2014/main" id="{5A3DD2C5-F017-4B08-80FD-30E78B7F5EC5}"/>
              </a:ext>
            </a:extLst>
          </p:cNvPr>
          <p:cNvSpPr/>
          <p:nvPr/>
        </p:nvSpPr>
        <p:spPr>
          <a:xfrm>
            <a:off x="3156438" y="3859823"/>
            <a:ext cx="527539" cy="351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C10201C-CD7B-4F0C-A039-CFCBFE63766E}"/>
              </a:ext>
            </a:extLst>
          </p:cNvPr>
          <p:cNvSpPr/>
          <p:nvPr/>
        </p:nvSpPr>
        <p:spPr>
          <a:xfrm>
            <a:off x="3853962" y="3657600"/>
            <a:ext cx="1650024" cy="75613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rPr>
              <a:t>API Gateway</a:t>
            </a:r>
          </a:p>
        </p:txBody>
      </p:sp>
      <p:sp>
        <p:nvSpPr>
          <p:cNvPr id="10" name="Arrow: Right 9">
            <a:extLst>
              <a:ext uri="{FF2B5EF4-FFF2-40B4-BE49-F238E27FC236}">
                <a16:creationId xmlns:a16="http://schemas.microsoft.com/office/drawing/2014/main" id="{19271C2D-AEE9-4587-ACDD-AFCDC9DA7925}"/>
              </a:ext>
            </a:extLst>
          </p:cNvPr>
          <p:cNvSpPr/>
          <p:nvPr/>
        </p:nvSpPr>
        <p:spPr>
          <a:xfrm>
            <a:off x="5621218" y="3928698"/>
            <a:ext cx="700453" cy="237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072A73-87AD-492C-BFDA-2F3FB2F28064}"/>
              </a:ext>
            </a:extLst>
          </p:cNvPr>
          <p:cNvSpPr/>
          <p:nvPr/>
        </p:nvSpPr>
        <p:spPr>
          <a:xfrm>
            <a:off x="6438902" y="2162907"/>
            <a:ext cx="4698021" cy="37455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568E880-69C7-473F-846B-6FEA7EF36F72}"/>
              </a:ext>
            </a:extLst>
          </p:cNvPr>
          <p:cNvSpPr/>
          <p:nvPr/>
        </p:nvSpPr>
        <p:spPr>
          <a:xfrm rot="16200000">
            <a:off x="5254140" y="3685441"/>
            <a:ext cx="3538902" cy="70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Authorization Services</a:t>
            </a:r>
          </a:p>
        </p:txBody>
      </p:sp>
      <p:sp>
        <p:nvSpPr>
          <p:cNvPr id="15" name="Rectangle: Rounded Corners 14">
            <a:extLst>
              <a:ext uri="{FF2B5EF4-FFF2-40B4-BE49-F238E27FC236}">
                <a16:creationId xmlns:a16="http://schemas.microsoft.com/office/drawing/2014/main" id="{10604A4C-44FE-4302-B63D-C3992EC748E8}"/>
              </a:ext>
            </a:extLst>
          </p:cNvPr>
          <p:cNvSpPr/>
          <p:nvPr/>
        </p:nvSpPr>
        <p:spPr>
          <a:xfrm>
            <a:off x="7939453" y="2453055"/>
            <a:ext cx="3006969" cy="6242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Authorization</a:t>
            </a:r>
          </a:p>
        </p:txBody>
      </p:sp>
      <p:sp>
        <p:nvSpPr>
          <p:cNvPr id="19" name="Rectangle: Rounded Corners 18">
            <a:extLst>
              <a:ext uri="{FF2B5EF4-FFF2-40B4-BE49-F238E27FC236}">
                <a16:creationId xmlns:a16="http://schemas.microsoft.com/office/drawing/2014/main" id="{B0C4E93A-37ED-46A3-B656-ED4ABC6818EF}"/>
              </a:ext>
            </a:extLst>
          </p:cNvPr>
          <p:cNvSpPr/>
          <p:nvPr/>
        </p:nvSpPr>
        <p:spPr>
          <a:xfrm>
            <a:off x="7939452" y="3250225"/>
            <a:ext cx="3006969" cy="6242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Daily Share Price</a:t>
            </a:r>
          </a:p>
        </p:txBody>
      </p:sp>
      <p:sp>
        <p:nvSpPr>
          <p:cNvPr id="20" name="Rectangle: Rounded Corners 19">
            <a:extLst>
              <a:ext uri="{FF2B5EF4-FFF2-40B4-BE49-F238E27FC236}">
                <a16:creationId xmlns:a16="http://schemas.microsoft.com/office/drawing/2014/main" id="{692A1206-F511-4256-A00F-3021E4DDE396}"/>
              </a:ext>
            </a:extLst>
          </p:cNvPr>
          <p:cNvSpPr/>
          <p:nvPr/>
        </p:nvSpPr>
        <p:spPr>
          <a:xfrm>
            <a:off x="7939452" y="4047395"/>
            <a:ext cx="3006969" cy="6242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Mutual Fund NAV</a:t>
            </a:r>
          </a:p>
        </p:txBody>
      </p:sp>
      <p:sp>
        <p:nvSpPr>
          <p:cNvPr id="21" name="Rectangle: Rounded Corners 20">
            <a:extLst>
              <a:ext uri="{FF2B5EF4-FFF2-40B4-BE49-F238E27FC236}">
                <a16:creationId xmlns:a16="http://schemas.microsoft.com/office/drawing/2014/main" id="{39FD1C74-801F-49C0-8667-48FAFCB5A859}"/>
              </a:ext>
            </a:extLst>
          </p:cNvPr>
          <p:cNvSpPr/>
          <p:nvPr/>
        </p:nvSpPr>
        <p:spPr>
          <a:xfrm>
            <a:off x="7951179" y="4844565"/>
            <a:ext cx="3006969" cy="6242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Calculate Networth </a:t>
            </a:r>
          </a:p>
        </p:txBody>
      </p:sp>
      <p:sp>
        <p:nvSpPr>
          <p:cNvPr id="22" name="TextBox 21">
            <a:extLst>
              <a:ext uri="{FF2B5EF4-FFF2-40B4-BE49-F238E27FC236}">
                <a16:creationId xmlns:a16="http://schemas.microsoft.com/office/drawing/2014/main" id="{A2D4AC8B-3191-40D3-857C-FAB915CB6B2C}"/>
              </a:ext>
            </a:extLst>
          </p:cNvPr>
          <p:cNvSpPr txBox="1"/>
          <p:nvPr/>
        </p:nvSpPr>
        <p:spPr>
          <a:xfrm>
            <a:off x="7151080" y="1732087"/>
            <a:ext cx="3508128" cy="369332"/>
          </a:xfrm>
          <a:prstGeom prst="rect">
            <a:avLst/>
          </a:prstGeom>
          <a:noFill/>
        </p:spPr>
        <p:txBody>
          <a:bodyPr wrap="square" rtlCol="0">
            <a:spAutoFit/>
          </a:bodyPr>
          <a:lstStyle/>
          <a:p>
            <a:pPr algn="ctr"/>
            <a:r>
              <a:rPr lang="en-US" dirty="0"/>
              <a:t>Microservices</a:t>
            </a:r>
          </a:p>
        </p:txBody>
      </p:sp>
      <p:cxnSp>
        <p:nvCxnSpPr>
          <p:cNvPr id="41" name="Connector: Elbow 40">
            <a:extLst>
              <a:ext uri="{FF2B5EF4-FFF2-40B4-BE49-F238E27FC236}">
                <a16:creationId xmlns:a16="http://schemas.microsoft.com/office/drawing/2014/main" id="{E0553F0A-6AA5-41F0-B394-B9217CE796DC}"/>
              </a:ext>
            </a:extLst>
          </p:cNvPr>
          <p:cNvCxnSpPr>
            <a:cxnSpLocks/>
            <a:endCxn id="19" idx="1"/>
          </p:cNvCxnSpPr>
          <p:nvPr/>
        </p:nvCxnSpPr>
        <p:spPr>
          <a:xfrm flipV="1">
            <a:off x="7373818" y="3562352"/>
            <a:ext cx="565634" cy="241791"/>
          </a:xfrm>
          <a:prstGeom prst="bentConnector3">
            <a:avLst>
              <a:gd name="adj1" fmla="val 453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036BAF5-A7EA-4571-872F-DECB338DCDB0}"/>
              </a:ext>
            </a:extLst>
          </p:cNvPr>
          <p:cNvCxnSpPr>
            <a:endCxn id="20" idx="1"/>
          </p:cNvCxnSpPr>
          <p:nvPr/>
        </p:nvCxnSpPr>
        <p:spPr>
          <a:xfrm>
            <a:off x="7373818" y="4035668"/>
            <a:ext cx="565634" cy="3238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878C004-21FF-4671-8F3B-1F42B68A1C80}"/>
              </a:ext>
            </a:extLst>
          </p:cNvPr>
          <p:cNvCxnSpPr>
            <a:endCxn id="15" idx="1"/>
          </p:cNvCxnSpPr>
          <p:nvPr/>
        </p:nvCxnSpPr>
        <p:spPr>
          <a:xfrm flipV="1">
            <a:off x="7373818" y="2765182"/>
            <a:ext cx="565635" cy="312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5CFA8FD-021C-4DF2-81E2-679676CEEBB8}"/>
              </a:ext>
            </a:extLst>
          </p:cNvPr>
          <p:cNvCxnSpPr>
            <a:endCxn id="21" idx="1"/>
          </p:cNvCxnSpPr>
          <p:nvPr/>
        </p:nvCxnSpPr>
        <p:spPr>
          <a:xfrm>
            <a:off x="7373818" y="4914900"/>
            <a:ext cx="577361" cy="241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42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E7AA06F-6A0F-4A71-AD77-C25C6FB2DCB3}"/>
              </a:ext>
            </a:extLst>
          </p:cNvPr>
          <p:cNvSpPr/>
          <p:nvPr/>
        </p:nvSpPr>
        <p:spPr>
          <a:xfrm>
            <a:off x="4756638" y="184637"/>
            <a:ext cx="1802423" cy="6066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bg1"/>
                </a:solidFill>
              </a:rPr>
              <a:t>Angular Web Portal</a:t>
            </a:r>
          </a:p>
        </p:txBody>
      </p:sp>
      <p:sp>
        <p:nvSpPr>
          <p:cNvPr id="6" name="TextBox 5">
            <a:extLst>
              <a:ext uri="{FF2B5EF4-FFF2-40B4-BE49-F238E27FC236}">
                <a16:creationId xmlns:a16="http://schemas.microsoft.com/office/drawing/2014/main" id="{34513CAD-99DE-4C31-B6BA-8DC0B7A85A4E}"/>
              </a:ext>
            </a:extLst>
          </p:cNvPr>
          <p:cNvSpPr txBox="1"/>
          <p:nvPr/>
        </p:nvSpPr>
        <p:spPr>
          <a:xfrm>
            <a:off x="430823" y="237392"/>
            <a:ext cx="2259623" cy="369332"/>
          </a:xfrm>
          <a:prstGeom prst="rect">
            <a:avLst/>
          </a:prstGeom>
          <a:noFill/>
        </p:spPr>
        <p:txBody>
          <a:bodyPr wrap="square" rtlCol="0">
            <a:spAutoFit/>
          </a:bodyPr>
          <a:lstStyle/>
          <a:p>
            <a:r>
              <a:rPr lang="en-US" b="1" dirty="0"/>
              <a:t>WORKFLOW</a:t>
            </a:r>
          </a:p>
        </p:txBody>
      </p:sp>
      <p:cxnSp>
        <p:nvCxnSpPr>
          <p:cNvPr id="8" name="Straight Arrow Connector 7">
            <a:extLst>
              <a:ext uri="{FF2B5EF4-FFF2-40B4-BE49-F238E27FC236}">
                <a16:creationId xmlns:a16="http://schemas.microsoft.com/office/drawing/2014/main" id="{7308D85A-C9C7-454D-AB72-BF6BE0A05503}"/>
              </a:ext>
            </a:extLst>
          </p:cNvPr>
          <p:cNvCxnSpPr>
            <a:stCxn id="5" idx="2"/>
          </p:cNvCxnSpPr>
          <p:nvPr/>
        </p:nvCxnSpPr>
        <p:spPr>
          <a:xfrm flipH="1">
            <a:off x="5653453" y="791307"/>
            <a:ext cx="4397" cy="3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8BF04BC-B913-4EB4-9D05-F222E6D9B288}"/>
              </a:ext>
            </a:extLst>
          </p:cNvPr>
          <p:cNvSpPr/>
          <p:nvPr/>
        </p:nvSpPr>
        <p:spPr>
          <a:xfrm>
            <a:off x="5064369" y="1160584"/>
            <a:ext cx="1186962" cy="50995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Login</a:t>
            </a:r>
          </a:p>
        </p:txBody>
      </p:sp>
      <p:sp>
        <p:nvSpPr>
          <p:cNvPr id="15" name="Rectangle: Rounded Corners 14">
            <a:extLst>
              <a:ext uri="{FF2B5EF4-FFF2-40B4-BE49-F238E27FC236}">
                <a16:creationId xmlns:a16="http://schemas.microsoft.com/office/drawing/2014/main" id="{3EB39C53-5812-40A7-AF9F-6B4F11870DF0}"/>
              </a:ext>
            </a:extLst>
          </p:cNvPr>
          <p:cNvSpPr/>
          <p:nvPr/>
        </p:nvSpPr>
        <p:spPr>
          <a:xfrm>
            <a:off x="8963754" y="2255224"/>
            <a:ext cx="1802423" cy="6066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bg1"/>
                </a:solidFill>
              </a:rPr>
              <a:t>Show Share Price</a:t>
            </a:r>
          </a:p>
        </p:txBody>
      </p:sp>
      <p:sp>
        <p:nvSpPr>
          <p:cNvPr id="16" name="Rectangle: Rounded Corners 15">
            <a:extLst>
              <a:ext uri="{FF2B5EF4-FFF2-40B4-BE49-F238E27FC236}">
                <a16:creationId xmlns:a16="http://schemas.microsoft.com/office/drawing/2014/main" id="{6B4890CB-E876-4D41-828D-FCEE811FCBF1}"/>
              </a:ext>
            </a:extLst>
          </p:cNvPr>
          <p:cNvSpPr/>
          <p:nvPr/>
        </p:nvSpPr>
        <p:spPr>
          <a:xfrm>
            <a:off x="659422" y="2255224"/>
            <a:ext cx="1802423" cy="6066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bg1"/>
                </a:solidFill>
              </a:rPr>
              <a:t>Show Mutual Fund</a:t>
            </a:r>
          </a:p>
        </p:txBody>
      </p:sp>
      <p:sp>
        <p:nvSpPr>
          <p:cNvPr id="24" name="Rectangle: Rounded Corners 23">
            <a:extLst>
              <a:ext uri="{FF2B5EF4-FFF2-40B4-BE49-F238E27FC236}">
                <a16:creationId xmlns:a16="http://schemas.microsoft.com/office/drawing/2014/main" id="{9607BB42-64B7-4388-8B21-B360E65D3AB1}"/>
              </a:ext>
            </a:extLst>
          </p:cNvPr>
          <p:cNvSpPr/>
          <p:nvPr/>
        </p:nvSpPr>
        <p:spPr>
          <a:xfrm>
            <a:off x="4431325" y="2303584"/>
            <a:ext cx="2470638" cy="5099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Home Page</a:t>
            </a:r>
          </a:p>
        </p:txBody>
      </p:sp>
      <p:cxnSp>
        <p:nvCxnSpPr>
          <p:cNvPr id="26" name="Straight Arrow Connector 25">
            <a:extLst>
              <a:ext uri="{FF2B5EF4-FFF2-40B4-BE49-F238E27FC236}">
                <a16:creationId xmlns:a16="http://schemas.microsoft.com/office/drawing/2014/main" id="{A720BCCD-1583-4DC3-948A-D5D451113800}"/>
              </a:ext>
            </a:extLst>
          </p:cNvPr>
          <p:cNvCxnSpPr>
            <a:stCxn id="12" idx="2"/>
            <a:endCxn id="24" idx="0"/>
          </p:cNvCxnSpPr>
          <p:nvPr/>
        </p:nvCxnSpPr>
        <p:spPr>
          <a:xfrm>
            <a:off x="5657850" y="1670538"/>
            <a:ext cx="8794" cy="63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FBBAA3-92CB-4208-AF79-1D6F89650028}"/>
              </a:ext>
            </a:extLst>
          </p:cNvPr>
          <p:cNvCxnSpPr>
            <a:stCxn id="24" idx="3"/>
            <a:endCxn id="15" idx="1"/>
          </p:cNvCxnSpPr>
          <p:nvPr/>
        </p:nvCxnSpPr>
        <p:spPr>
          <a:xfrm flipV="1">
            <a:off x="6901963" y="2558559"/>
            <a:ext cx="2061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806B8BD-68B6-413B-A98D-F7B98C6FB0D2}"/>
              </a:ext>
            </a:extLst>
          </p:cNvPr>
          <p:cNvCxnSpPr>
            <a:stCxn id="24" idx="1"/>
            <a:endCxn id="16" idx="3"/>
          </p:cNvCxnSpPr>
          <p:nvPr/>
        </p:nvCxnSpPr>
        <p:spPr>
          <a:xfrm flipH="1" flipV="1">
            <a:off x="2461845" y="2558559"/>
            <a:ext cx="1969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5C722C0D-4BF9-4493-9EDA-9CC5050CF53B}"/>
              </a:ext>
            </a:extLst>
          </p:cNvPr>
          <p:cNvSpPr/>
          <p:nvPr/>
        </p:nvSpPr>
        <p:spPr>
          <a:xfrm>
            <a:off x="560509" y="3464169"/>
            <a:ext cx="2000248" cy="11429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Display all the mutual fund holds by customer</a:t>
            </a:r>
          </a:p>
        </p:txBody>
      </p:sp>
      <p:sp>
        <p:nvSpPr>
          <p:cNvPr id="41" name="Rectangle: Rounded Corners 40">
            <a:extLst>
              <a:ext uri="{FF2B5EF4-FFF2-40B4-BE49-F238E27FC236}">
                <a16:creationId xmlns:a16="http://schemas.microsoft.com/office/drawing/2014/main" id="{DE47646B-C96F-4084-869D-64EBA5052DCF}"/>
              </a:ext>
            </a:extLst>
          </p:cNvPr>
          <p:cNvSpPr/>
          <p:nvPr/>
        </p:nvSpPr>
        <p:spPr>
          <a:xfrm>
            <a:off x="8871442" y="3376246"/>
            <a:ext cx="2000248" cy="11429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Display all the daily stock price of company hold by customer</a:t>
            </a:r>
          </a:p>
        </p:txBody>
      </p:sp>
      <p:cxnSp>
        <p:nvCxnSpPr>
          <p:cNvPr id="43" name="Straight Arrow Connector 42">
            <a:extLst>
              <a:ext uri="{FF2B5EF4-FFF2-40B4-BE49-F238E27FC236}">
                <a16:creationId xmlns:a16="http://schemas.microsoft.com/office/drawing/2014/main" id="{DEA06A00-B615-4F73-9BDD-9AD7BF1153E3}"/>
              </a:ext>
            </a:extLst>
          </p:cNvPr>
          <p:cNvCxnSpPr>
            <a:stCxn id="15" idx="2"/>
            <a:endCxn id="41" idx="0"/>
          </p:cNvCxnSpPr>
          <p:nvPr/>
        </p:nvCxnSpPr>
        <p:spPr>
          <a:xfrm>
            <a:off x="9864966" y="2861894"/>
            <a:ext cx="6600" cy="514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B76F31-C130-43E3-B319-1AE894FD6F92}"/>
              </a:ext>
            </a:extLst>
          </p:cNvPr>
          <p:cNvCxnSpPr>
            <a:stCxn id="16" idx="2"/>
            <a:endCxn id="40" idx="0"/>
          </p:cNvCxnSpPr>
          <p:nvPr/>
        </p:nvCxnSpPr>
        <p:spPr>
          <a:xfrm flipH="1">
            <a:off x="1560633" y="2861894"/>
            <a:ext cx="1" cy="602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2D6DAE91-30FF-45DE-8928-BD3C4DE59D09}"/>
              </a:ext>
            </a:extLst>
          </p:cNvPr>
          <p:cNvSpPr/>
          <p:nvPr/>
        </p:nvSpPr>
        <p:spPr>
          <a:xfrm>
            <a:off x="3261946" y="3464138"/>
            <a:ext cx="1802423" cy="6066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bg1"/>
                </a:solidFill>
              </a:rPr>
              <a:t>Calculate Net worth</a:t>
            </a:r>
          </a:p>
        </p:txBody>
      </p:sp>
      <p:sp>
        <p:nvSpPr>
          <p:cNvPr id="51" name="Rectangle: Rounded Corners 50">
            <a:extLst>
              <a:ext uri="{FF2B5EF4-FFF2-40B4-BE49-F238E27FC236}">
                <a16:creationId xmlns:a16="http://schemas.microsoft.com/office/drawing/2014/main" id="{F6F7FEA7-E905-46E1-A209-552D84E679A5}"/>
              </a:ext>
            </a:extLst>
          </p:cNvPr>
          <p:cNvSpPr/>
          <p:nvPr/>
        </p:nvSpPr>
        <p:spPr>
          <a:xfrm>
            <a:off x="7883402" y="969412"/>
            <a:ext cx="2160705" cy="8924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Only Authenticated users are allowed to use website.</a:t>
            </a:r>
          </a:p>
        </p:txBody>
      </p:sp>
      <p:cxnSp>
        <p:nvCxnSpPr>
          <p:cNvPr id="55" name="Straight Arrow Connector 54">
            <a:extLst>
              <a:ext uri="{FF2B5EF4-FFF2-40B4-BE49-F238E27FC236}">
                <a16:creationId xmlns:a16="http://schemas.microsoft.com/office/drawing/2014/main" id="{C25104DB-7274-4223-B2A1-BCFD758B43B3}"/>
              </a:ext>
            </a:extLst>
          </p:cNvPr>
          <p:cNvCxnSpPr>
            <a:stCxn id="51" idx="1"/>
            <a:endCxn id="12" idx="3"/>
          </p:cNvCxnSpPr>
          <p:nvPr/>
        </p:nvCxnSpPr>
        <p:spPr>
          <a:xfrm flipH="1" flipV="1">
            <a:off x="6251331" y="1415561"/>
            <a:ext cx="1632071" cy="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7E42F4AE-1ECE-4CF9-95C2-B853737612AA}"/>
              </a:ext>
            </a:extLst>
          </p:cNvPr>
          <p:cNvSpPr/>
          <p:nvPr/>
        </p:nvSpPr>
        <p:spPr>
          <a:xfrm>
            <a:off x="6251331" y="3428969"/>
            <a:ext cx="1802423" cy="60667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Sell Stocks</a:t>
            </a:r>
          </a:p>
        </p:txBody>
      </p:sp>
      <p:cxnSp>
        <p:nvCxnSpPr>
          <p:cNvPr id="75" name="Connector: Elbow 74">
            <a:extLst>
              <a:ext uri="{FF2B5EF4-FFF2-40B4-BE49-F238E27FC236}">
                <a16:creationId xmlns:a16="http://schemas.microsoft.com/office/drawing/2014/main" id="{8AC9EA74-5E65-478E-B46B-59377825AE44}"/>
              </a:ext>
            </a:extLst>
          </p:cNvPr>
          <p:cNvCxnSpPr>
            <a:cxnSpLocks/>
            <a:stCxn id="24" idx="2"/>
            <a:endCxn id="49" idx="0"/>
          </p:cNvCxnSpPr>
          <p:nvPr/>
        </p:nvCxnSpPr>
        <p:spPr>
          <a:xfrm rot="5400000">
            <a:off x="4589600" y="2387093"/>
            <a:ext cx="650603" cy="1503486"/>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2" name="Connector: Elbow 81">
            <a:extLst>
              <a:ext uri="{FF2B5EF4-FFF2-40B4-BE49-F238E27FC236}">
                <a16:creationId xmlns:a16="http://schemas.microsoft.com/office/drawing/2014/main" id="{2E9861DD-4698-4819-9B81-2FE09FAD8B02}"/>
              </a:ext>
            </a:extLst>
          </p:cNvPr>
          <p:cNvCxnSpPr>
            <a:cxnSpLocks/>
            <a:endCxn id="62" idx="0"/>
          </p:cNvCxnSpPr>
          <p:nvPr/>
        </p:nvCxnSpPr>
        <p:spPr>
          <a:xfrm>
            <a:off x="5662247" y="3138836"/>
            <a:ext cx="1490296" cy="290133"/>
          </a:xfrm>
          <a:prstGeom prst="bentConnector2">
            <a:avLst/>
          </a:prstGeom>
        </p:spPr>
        <p:style>
          <a:lnRef idx="1">
            <a:schemeClr val="accent2"/>
          </a:lnRef>
          <a:fillRef idx="0">
            <a:schemeClr val="accent2"/>
          </a:fillRef>
          <a:effectRef idx="0">
            <a:schemeClr val="accent2"/>
          </a:effectRef>
          <a:fontRef idx="minor">
            <a:schemeClr val="tx1"/>
          </a:fontRef>
        </p:style>
      </p:cxnSp>
      <p:sp>
        <p:nvSpPr>
          <p:cNvPr id="87" name="Rectangle: Rounded Corners 86">
            <a:extLst>
              <a:ext uri="{FF2B5EF4-FFF2-40B4-BE49-F238E27FC236}">
                <a16:creationId xmlns:a16="http://schemas.microsoft.com/office/drawing/2014/main" id="{337100C9-C799-4E0F-A6E6-1B93B228F253}"/>
              </a:ext>
            </a:extLst>
          </p:cNvPr>
          <p:cNvSpPr/>
          <p:nvPr/>
        </p:nvSpPr>
        <p:spPr>
          <a:xfrm>
            <a:off x="3163033" y="4941218"/>
            <a:ext cx="2000248" cy="11429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Use the formula to calculate total net worth, then display to customer  </a:t>
            </a:r>
          </a:p>
        </p:txBody>
      </p:sp>
      <p:sp>
        <p:nvSpPr>
          <p:cNvPr id="88" name="Rectangle: Rounded Corners 87">
            <a:extLst>
              <a:ext uri="{FF2B5EF4-FFF2-40B4-BE49-F238E27FC236}">
                <a16:creationId xmlns:a16="http://schemas.microsoft.com/office/drawing/2014/main" id="{BCB22D8C-958B-4951-A715-E1ECB258DA6F}"/>
              </a:ext>
            </a:extLst>
          </p:cNvPr>
          <p:cNvSpPr/>
          <p:nvPr/>
        </p:nvSpPr>
        <p:spPr>
          <a:xfrm>
            <a:off x="6163405" y="4941218"/>
            <a:ext cx="2000248" cy="11429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Customer sells holding stock, call calculate net worth microservices to finalize total net worth.</a:t>
            </a:r>
          </a:p>
        </p:txBody>
      </p:sp>
      <p:cxnSp>
        <p:nvCxnSpPr>
          <p:cNvPr id="90" name="Straight Arrow Connector 89">
            <a:extLst>
              <a:ext uri="{FF2B5EF4-FFF2-40B4-BE49-F238E27FC236}">
                <a16:creationId xmlns:a16="http://schemas.microsoft.com/office/drawing/2014/main" id="{935EBDE8-DEE9-4002-AA9A-8394644E5B0F}"/>
              </a:ext>
            </a:extLst>
          </p:cNvPr>
          <p:cNvCxnSpPr>
            <a:stCxn id="49" idx="2"/>
            <a:endCxn id="87" idx="0"/>
          </p:cNvCxnSpPr>
          <p:nvPr/>
        </p:nvCxnSpPr>
        <p:spPr>
          <a:xfrm flipH="1">
            <a:off x="4163157" y="4070808"/>
            <a:ext cx="1" cy="87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30306BD-FD52-4190-9265-32A7332AA781}"/>
              </a:ext>
            </a:extLst>
          </p:cNvPr>
          <p:cNvCxnSpPr>
            <a:stCxn id="62" idx="2"/>
            <a:endCxn id="88" idx="0"/>
          </p:cNvCxnSpPr>
          <p:nvPr/>
        </p:nvCxnSpPr>
        <p:spPr>
          <a:xfrm>
            <a:off x="7152543" y="4035639"/>
            <a:ext cx="10986" cy="905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4133B44E-B6E3-44CC-83BE-FFFED3C7214D}"/>
              </a:ext>
            </a:extLst>
          </p:cNvPr>
          <p:cNvCxnSpPr>
            <a:stCxn id="88" idx="1"/>
            <a:endCxn id="49" idx="3"/>
          </p:cNvCxnSpPr>
          <p:nvPr/>
        </p:nvCxnSpPr>
        <p:spPr>
          <a:xfrm rot="10800000">
            <a:off x="5064369" y="3767474"/>
            <a:ext cx="1099036" cy="17452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44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B15438-E334-4D2B-82CF-7430CE3CA725}"/>
              </a:ext>
            </a:extLst>
          </p:cNvPr>
          <p:cNvSpPr/>
          <p:nvPr/>
        </p:nvSpPr>
        <p:spPr>
          <a:xfrm>
            <a:off x="332642" y="272560"/>
            <a:ext cx="11526715" cy="68580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Portfolio Management System Prototype</a:t>
            </a:r>
          </a:p>
        </p:txBody>
      </p:sp>
      <p:sp>
        <p:nvSpPr>
          <p:cNvPr id="3" name="Rectangle 2">
            <a:extLst>
              <a:ext uri="{FF2B5EF4-FFF2-40B4-BE49-F238E27FC236}">
                <a16:creationId xmlns:a16="http://schemas.microsoft.com/office/drawing/2014/main" id="{97180502-0D38-46FB-9C61-8715F52B7C1F}"/>
              </a:ext>
            </a:extLst>
          </p:cNvPr>
          <p:cNvSpPr/>
          <p:nvPr/>
        </p:nvSpPr>
        <p:spPr>
          <a:xfrm>
            <a:off x="553915" y="1608992"/>
            <a:ext cx="3367454" cy="1820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DC31F8-7B90-4C9A-8AA8-ED77BA042ABE}"/>
              </a:ext>
            </a:extLst>
          </p:cNvPr>
          <p:cNvPicPr>
            <a:picLocks noChangeAspect="1"/>
          </p:cNvPicPr>
          <p:nvPr/>
        </p:nvPicPr>
        <p:blipFill>
          <a:blip r:embed="rId2"/>
          <a:stretch>
            <a:fillRect/>
          </a:stretch>
        </p:blipFill>
        <p:spPr>
          <a:xfrm>
            <a:off x="553916" y="1608991"/>
            <a:ext cx="3416257" cy="1846385"/>
          </a:xfrm>
          <a:prstGeom prst="rect">
            <a:avLst/>
          </a:prstGeom>
          <a:ln>
            <a:solidFill>
              <a:schemeClr val="accent1"/>
            </a:solidFill>
          </a:ln>
        </p:spPr>
      </p:pic>
      <p:sp>
        <p:nvSpPr>
          <p:cNvPr id="6" name="Rectangle 5">
            <a:extLst>
              <a:ext uri="{FF2B5EF4-FFF2-40B4-BE49-F238E27FC236}">
                <a16:creationId xmlns:a16="http://schemas.microsoft.com/office/drawing/2014/main" id="{E53C8F54-F135-4868-81C3-4577EE42C997}"/>
              </a:ext>
            </a:extLst>
          </p:cNvPr>
          <p:cNvSpPr/>
          <p:nvPr/>
        </p:nvSpPr>
        <p:spPr>
          <a:xfrm>
            <a:off x="4479234" y="1608991"/>
            <a:ext cx="3516924" cy="1846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9E1CA7-4063-45C7-BE9B-CC1B3E744654}"/>
              </a:ext>
            </a:extLst>
          </p:cNvPr>
          <p:cNvPicPr>
            <a:picLocks noChangeAspect="1"/>
          </p:cNvPicPr>
          <p:nvPr/>
        </p:nvPicPr>
        <p:blipFill>
          <a:blip r:embed="rId3"/>
          <a:stretch>
            <a:fillRect/>
          </a:stretch>
        </p:blipFill>
        <p:spPr>
          <a:xfrm>
            <a:off x="4479234" y="1595803"/>
            <a:ext cx="3516924" cy="1859573"/>
          </a:xfrm>
          <a:prstGeom prst="rect">
            <a:avLst/>
          </a:prstGeom>
          <a:ln>
            <a:solidFill>
              <a:schemeClr val="tx2"/>
            </a:solidFill>
          </a:ln>
        </p:spPr>
      </p:pic>
      <p:sp>
        <p:nvSpPr>
          <p:cNvPr id="9" name="Arrow: Right 8">
            <a:extLst>
              <a:ext uri="{FF2B5EF4-FFF2-40B4-BE49-F238E27FC236}">
                <a16:creationId xmlns:a16="http://schemas.microsoft.com/office/drawing/2014/main" id="{EC6519F7-9BFE-43A0-B53E-070F45575F08}"/>
              </a:ext>
            </a:extLst>
          </p:cNvPr>
          <p:cNvSpPr/>
          <p:nvPr/>
        </p:nvSpPr>
        <p:spPr>
          <a:xfrm>
            <a:off x="2213240" y="2875084"/>
            <a:ext cx="2265994" cy="3868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4FBBC9-BBC5-4A65-9E59-44E280A4DA2F}"/>
              </a:ext>
            </a:extLst>
          </p:cNvPr>
          <p:cNvSpPr/>
          <p:nvPr/>
        </p:nvSpPr>
        <p:spPr>
          <a:xfrm>
            <a:off x="505112" y="4066441"/>
            <a:ext cx="3416257" cy="1820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1F8346-5C07-459E-ADBF-E5BD768DEAE8}"/>
              </a:ext>
            </a:extLst>
          </p:cNvPr>
          <p:cNvSpPr/>
          <p:nvPr/>
        </p:nvSpPr>
        <p:spPr>
          <a:xfrm>
            <a:off x="4479234" y="4066441"/>
            <a:ext cx="3416257" cy="1820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14711F-FC07-4B5C-A3C2-15693FED7ACB}"/>
              </a:ext>
            </a:extLst>
          </p:cNvPr>
          <p:cNvSpPr/>
          <p:nvPr/>
        </p:nvSpPr>
        <p:spPr>
          <a:xfrm>
            <a:off x="8327335" y="1595803"/>
            <a:ext cx="3416257" cy="1820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CE70AEA-20E7-42A5-B703-A6D8BEDDDCE3}"/>
              </a:ext>
            </a:extLst>
          </p:cNvPr>
          <p:cNvPicPr>
            <a:picLocks noChangeAspect="1"/>
          </p:cNvPicPr>
          <p:nvPr/>
        </p:nvPicPr>
        <p:blipFill>
          <a:blip r:embed="rId4"/>
          <a:stretch>
            <a:fillRect/>
          </a:stretch>
        </p:blipFill>
        <p:spPr>
          <a:xfrm>
            <a:off x="505112" y="4066441"/>
            <a:ext cx="3416257" cy="1820008"/>
          </a:xfrm>
          <a:prstGeom prst="rect">
            <a:avLst/>
          </a:prstGeom>
          <a:ln>
            <a:solidFill>
              <a:schemeClr val="tx2"/>
            </a:solidFill>
          </a:ln>
        </p:spPr>
      </p:pic>
      <p:cxnSp>
        <p:nvCxnSpPr>
          <p:cNvPr id="35" name="Straight Connector 34">
            <a:extLst>
              <a:ext uri="{FF2B5EF4-FFF2-40B4-BE49-F238E27FC236}">
                <a16:creationId xmlns:a16="http://schemas.microsoft.com/office/drawing/2014/main" id="{89A7635F-25D5-4C87-ADDE-E22674025D08}"/>
              </a:ext>
            </a:extLst>
          </p:cNvPr>
          <p:cNvCxnSpPr>
            <a:endCxn id="23" idx="0"/>
          </p:cNvCxnSpPr>
          <p:nvPr/>
        </p:nvCxnSpPr>
        <p:spPr>
          <a:xfrm>
            <a:off x="2213240" y="3560885"/>
            <a:ext cx="1" cy="505556"/>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2295C190-BE46-4EB0-99A8-9E49C18263F0}"/>
              </a:ext>
            </a:extLst>
          </p:cNvPr>
          <p:cNvCxnSpPr/>
          <p:nvPr/>
        </p:nvCxnSpPr>
        <p:spPr>
          <a:xfrm>
            <a:off x="2213240" y="3560885"/>
            <a:ext cx="3264368"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E979A1C-B7A2-46FD-BB14-5F6779F4B7F2}"/>
              </a:ext>
            </a:extLst>
          </p:cNvPr>
          <p:cNvCxnSpPr/>
          <p:nvPr/>
        </p:nvCxnSpPr>
        <p:spPr>
          <a:xfrm flipV="1">
            <a:off x="5477608" y="3156438"/>
            <a:ext cx="0" cy="404447"/>
          </a:xfrm>
          <a:prstGeom prst="line">
            <a:avLst/>
          </a:prstGeom>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B6774741-2F93-4548-B4C4-C2FD46E9FC5E}"/>
              </a:ext>
            </a:extLst>
          </p:cNvPr>
          <p:cNvSpPr/>
          <p:nvPr/>
        </p:nvSpPr>
        <p:spPr>
          <a:xfrm>
            <a:off x="8327335" y="4053252"/>
            <a:ext cx="3416257" cy="1820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067F559C-C687-4FEB-899C-BD112C776B3A}"/>
              </a:ext>
            </a:extLst>
          </p:cNvPr>
          <p:cNvCxnSpPr/>
          <p:nvPr/>
        </p:nvCxnSpPr>
        <p:spPr>
          <a:xfrm>
            <a:off x="5161085" y="1318846"/>
            <a:ext cx="0" cy="290145"/>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FDEE4B60-7F31-4833-8A10-004E0CD97DC3}"/>
              </a:ext>
            </a:extLst>
          </p:cNvPr>
          <p:cNvCxnSpPr/>
          <p:nvPr/>
        </p:nvCxnSpPr>
        <p:spPr>
          <a:xfrm>
            <a:off x="5161085" y="1318846"/>
            <a:ext cx="4800600"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7ECA9FAD-C977-4579-9D4E-A3F9325725A7}"/>
              </a:ext>
            </a:extLst>
          </p:cNvPr>
          <p:cNvCxnSpPr/>
          <p:nvPr/>
        </p:nvCxnSpPr>
        <p:spPr>
          <a:xfrm>
            <a:off x="9961685" y="1305658"/>
            <a:ext cx="0" cy="290145"/>
          </a:xfrm>
          <a:prstGeom prst="line">
            <a:avLst/>
          </a:prstGeom>
        </p:spPr>
        <p:style>
          <a:lnRef idx="3">
            <a:schemeClr val="dk1"/>
          </a:lnRef>
          <a:fillRef idx="0">
            <a:schemeClr val="dk1"/>
          </a:fillRef>
          <a:effectRef idx="2">
            <a:schemeClr val="dk1"/>
          </a:effectRef>
          <a:fontRef idx="minor">
            <a:schemeClr val="tx1"/>
          </a:fontRef>
        </p:style>
      </p:cxnSp>
      <p:pic>
        <p:nvPicPr>
          <p:cNvPr id="53" name="Picture 52">
            <a:extLst>
              <a:ext uri="{FF2B5EF4-FFF2-40B4-BE49-F238E27FC236}">
                <a16:creationId xmlns:a16="http://schemas.microsoft.com/office/drawing/2014/main" id="{22620BB5-1220-4178-8A0B-D0BE80CBE905}"/>
              </a:ext>
            </a:extLst>
          </p:cNvPr>
          <p:cNvPicPr>
            <a:picLocks noChangeAspect="1"/>
          </p:cNvPicPr>
          <p:nvPr/>
        </p:nvPicPr>
        <p:blipFill>
          <a:blip r:embed="rId5"/>
          <a:stretch>
            <a:fillRect/>
          </a:stretch>
        </p:blipFill>
        <p:spPr>
          <a:xfrm>
            <a:off x="8327335" y="1595803"/>
            <a:ext cx="3416254" cy="1820008"/>
          </a:xfrm>
          <a:prstGeom prst="rect">
            <a:avLst/>
          </a:prstGeom>
          <a:ln>
            <a:solidFill>
              <a:schemeClr val="tx2"/>
            </a:solidFill>
          </a:ln>
        </p:spPr>
      </p:pic>
      <p:pic>
        <p:nvPicPr>
          <p:cNvPr id="55" name="Picture 54">
            <a:extLst>
              <a:ext uri="{FF2B5EF4-FFF2-40B4-BE49-F238E27FC236}">
                <a16:creationId xmlns:a16="http://schemas.microsoft.com/office/drawing/2014/main" id="{28FE98D9-3EE0-4DC9-89B6-945A989AD217}"/>
              </a:ext>
            </a:extLst>
          </p:cNvPr>
          <p:cNvPicPr>
            <a:picLocks noChangeAspect="1"/>
          </p:cNvPicPr>
          <p:nvPr/>
        </p:nvPicPr>
        <p:blipFill>
          <a:blip r:embed="rId6"/>
          <a:stretch>
            <a:fillRect/>
          </a:stretch>
        </p:blipFill>
        <p:spPr>
          <a:xfrm>
            <a:off x="4479233" y="4044458"/>
            <a:ext cx="3515997" cy="1859572"/>
          </a:xfrm>
          <a:prstGeom prst="rect">
            <a:avLst/>
          </a:prstGeom>
          <a:ln>
            <a:solidFill>
              <a:schemeClr val="tx2"/>
            </a:solidFill>
          </a:ln>
        </p:spPr>
      </p:pic>
      <p:cxnSp>
        <p:nvCxnSpPr>
          <p:cNvPr id="59" name="Straight Connector 58">
            <a:extLst>
              <a:ext uri="{FF2B5EF4-FFF2-40B4-BE49-F238E27FC236}">
                <a16:creationId xmlns:a16="http://schemas.microsoft.com/office/drawing/2014/main" id="{E74D1C5C-4AEA-4261-9332-27E7F9C36E54}"/>
              </a:ext>
            </a:extLst>
          </p:cNvPr>
          <p:cNvCxnSpPr/>
          <p:nvPr/>
        </p:nvCxnSpPr>
        <p:spPr>
          <a:xfrm>
            <a:off x="6096000" y="5539154"/>
            <a:ext cx="0" cy="720969"/>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E1AA704F-E609-4770-8036-9F27144FDC74}"/>
              </a:ext>
            </a:extLst>
          </p:cNvPr>
          <p:cNvCxnSpPr>
            <a:cxnSpLocks/>
          </p:cNvCxnSpPr>
          <p:nvPr/>
        </p:nvCxnSpPr>
        <p:spPr>
          <a:xfrm flipH="1">
            <a:off x="2213240" y="6260123"/>
            <a:ext cx="3882760"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4A840B16-0B58-414E-BCBC-FD1C0FC34DBD}"/>
              </a:ext>
            </a:extLst>
          </p:cNvPr>
          <p:cNvCxnSpPr>
            <a:cxnSpLocks/>
            <a:stCxn id="23" idx="2"/>
          </p:cNvCxnSpPr>
          <p:nvPr/>
        </p:nvCxnSpPr>
        <p:spPr>
          <a:xfrm flipH="1">
            <a:off x="2213240" y="5886449"/>
            <a:ext cx="1" cy="373673"/>
          </a:xfrm>
          <a:prstGeom prst="line">
            <a:avLst/>
          </a:prstGeom>
        </p:spPr>
        <p:style>
          <a:lnRef idx="3">
            <a:schemeClr val="dk1"/>
          </a:lnRef>
          <a:fillRef idx="0">
            <a:schemeClr val="dk1"/>
          </a:fillRef>
          <a:effectRef idx="2">
            <a:schemeClr val="dk1"/>
          </a:effectRef>
          <a:fontRef idx="minor">
            <a:schemeClr val="tx1"/>
          </a:fontRef>
        </p:style>
      </p:cxnSp>
      <p:sp>
        <p:nvSpPr>
          <p:cNvPr id="68" name="Arrow: Right 67">
            <a:extLst>
              <a:ext uri="{FF2B5EF4-FFF2-40B4-BE49-F238E27FC236}">
                <a16:creationId xmlns:a16="http://schemas.microsoft.com/office/drawing/2014/main" id="{E1E8D660-B738-4475-A85C-AF48FDDFF6F2}"/>
              </a:ext>
            </a:extLst>
          </p:cNvPr>
          <p:cNvSpPr/>
          <p:nvPr/>
        </p:nvSpPr>
        <p:spPr>
          <a:xfrm rot="16200000">
            <a:off x="2072560" y="5772158"/>
            <a:ext cx="281361" cy="2022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Arrow: Down 68">
            <a:extLst>
              <a:ext uri="{FF2B5EF4-FFF2-40B4-BE49-F238E27FC236}">
                <a16:creationId xmlns:a16="http://schemas.microsoft.com/office/drawing/2014/main" id="{EBF7F82B-E4BA-4130-9FE7-6C540296FDD3}"/>
              </a:ext>
            </a:extLst>
          </p:cNvPr>
          <p:cNvSpPr/>
          <p:nvPr/>
        </p:nvSpPr>
        <p:spPr>
          <a:xfrm>
            <a:off x="2127532" y="3763109"/>
            <a:ext cx="171416" cy="29014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Arrow: Down 69">
            <a:extLst>
              <a:ext uri="{FF2B5EF4-FFF2-40B4-BE49-F238E27FC236}">
                <a16:creationId xmlns:a16="http://schemas.microsoft.com/office/drawing/2014/main" id="{255CA0EE-7334-40A2-A89B-93FD3C8D9056}"/>
              </a:ext>
            </a:extLst>
          </p:cNvPr>
          <p:cNvSpPr/>
          <p:nvPr/>
        </p:nvSpPr>
        <p:spPr>
          <a:xfrm>
            <a:off x="9873773" y="1343025"/>
            <a:ext cx="175824" cy="2285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D6626877-FB6E-4C5A-B5F2-ADCD1F0DF701}"/>
              </a:ext>
            </a:extLst>
          </p:cNvPr>
          <p:cNvCxnSpPr/>
          <p:nvPr/>
        </p:nvCxnSpPr>
        <p:spPr>
          <a:xfrm>
            <a:off x="6954715" y="3156438"/>
            <a:ext cx="0" cy="888018"/>
          </a:xfrm>
          <a:prstGeom prst="line">
            <a:avLst/>
          </a:prstGeom>
        </p:spPr>
        <p:style>
          <a:lnRef idx="3">
            <a:schemeClr val="dk1"/>
          </a:lnRef>
          <a:fillRef idx="0">
            <a:schemeClr val="dk1"/>
          </a:fillRef>
          <a:effectRef idx="2">
            <a:schemeClr val="dk1"/>
          </a:effectRef>
          <a:fontRef idx="minor">
            <a:schemeClr val="tx1"/>
          </a:fontRef>
        </p:style>
      </p:cxnSp>
      <p:sp>
        <p:nvSpPr>
          <p:cNvPr id="74" name="Arrow: Down 73">
            <a:extLst>
              <a:ext uri="{FF2B5EF4-FFF2-40B4-BE49-F238E27FC236}">
                <a16:creationId xmlns:a16="http://schemas.microsoft.com/office/drawing/2014/main" id="{E8AFE7E1-59D2-457D-BF71-4993E37786E9}"/>
              </a:ext>
            </a:extLst>
          </p:cNvPr>
          <p:cNvSpPr/>
          <p:nvPr/>
        </p:nvSpPr>
        <p:spPr>
          <a:xfrm>
            <a:off x="6869006" y="3694965"/>
            <a:ext cx="171417" cy="3385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79B813F0-FB92-4F08-956B-4DC396658A1C}"/>
              </a:ext>
            </a:extLst>
          </p:cNvPr>
          <p:cNvCxnSpPr>
            <a:cxnSpLocks/>
          </p:cNvCxnSpPr>
          <p:nvPr/>
        </p:nvCxnSpPr>
        <p:spPr>
          <a:xfrm>
            <a:off x="5477608" y="1446334"/>
            <a:ext cx="0" cy="162657"/>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69542BE0-2D2F-471C-8C00-60586FB798B1}"/>
              </a:ext>
            </a:extLst>
          </p:cNvPr>
          <p:cNvCxnSpPr>
            <a:cxnSpLocks/>
          </p:cNvCxnSpPr>
          <p:nvPr/>
        </p:nvCxnSpPr>
        <p:spPr>
          <a:xfrm>
            <a:off x="5477608" y="1446334"/>
            <a:ext cx="2690446" cy="0"/>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0D02FC5D-F7FC-4982-BC61-D08B44C181D3}"/>
              </a:ext>
            </a:extLst>
          </p:cNvPr>
          <p:cNvCxnSpPr>
            <a:cxnSpLocks/>
          </p:cNvCxnSpPr>
          <p:nvPr/>
        </p:nvCxnSpPr>
        <p:spPr>
          <a:xfrm>
            <a:off x="8168054" y="1446334"/>
            <a:ext cx="0" cy="2248631"/>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E318D32F-04CE-4D7F-87CD-ED8F794975B4}"/>
              </a:ext>
            </a:extLst>
          </p:cNvPr>
          <p:cNvCxnSpPr/>
          <p:nvPr/>
        </p:nvCxnSpPr>
        <p:spPr>
          <a:xfrm>
            <a:off x="8168054" y="3694965"/>
            <a:ext cx="1867408" cy="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4ED0A7DE-CD55-4D3B-B7D4-6AF49A323986}"/>
              </a:ext>
            </a:extLst>
          </p:cNvPr>
          <p:cNvCxnSpPr>
            <a:cxnSpLocks/>
            <a:endCxn id="42" idx="0"/>
          </p:cNvCxnSpPr>
          <p:nvPr/>
        </p:nvCxnSpPr>
        <p:spPr>
          <a:xfrm>
            <a:off x="10028396" y="3692767"/>
            <a:ext cx="7068" cy="360485"/>
          </a:xfrm>
          <a:prstGeom prst="line">
            <a:avLst/>
          </a:prstGeom>
        </p:spPr>
        <p:style>
          <a:lnRef idx="3">
            <a:schemeClr val="dk1"/>
          </a:lnRef>
          <a:fillRef idx="0">
            <a:schemeClr val="dk1"/>
          </a:fillRef>
          <a:effectRef idx="2">
            <a:schemeClr val="dk1"/>
          </a:effectRef>
          <a:fontRef idx="minor">
            <a:schemeClr val="tx1"/>
          </a:fontRef>
        </p:style>
      </p:cxnSp>
      <p:sp>
        <p:nvSpPr>
          <p:cNvPr id="89" name="Arrow: Down 88">
            <a:extLst>
              <a:ext uri="{FF2B5EF4-FFF2-40B4-BE49-F238E27FC236}">
                <a16:creationId xmlns:a16="http://schemas.microsoft.com/office/drawing/2014/main" id="{BE89A07B-0FFB-4F4C-8AC9-9580E8EFEAF4}"/>
              </a:ext>
            </a:extLst>
          </p:cNvPr>
          <p:cNvSpPr/>
          <p:nvPr/>
        </p:nvSpPr>
        <p:spPr>
          <a:xfrm>
            <a:off x="9906426" y="3774097"/>
            <a:ext cx="246624" cy="2703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F662A2B-95AA-4586-920A-01F55D314509}"/>
              </a:ext>
            </a:extLst>
          </p:cNvPr>
          <p:cNvPicPr>
            <a:picLocks noChangeAspect="1"/>
          </p:cNvPicPr>
          <p:nvPr/>
        </p:nvPicPr>
        <p:blipFill>
          <a:blip r:embed="rId7"/>
          <a:stretch>
            <a:fillRect/>
          </a:stretch>
        </p:blipFill>
        <p:spPr>
          <a:xfrm>
            <a:off x="8327335" y="4062048"/>
            <a:ext cx="3431181" cy="1811212"/>
          </a:xfrm>
          <a:prstGeom prst="rect">
            <a:avLst/>
          </a:prstGeom>
          <a:ln>
            <a:solidFill>
              <a:schemeClr val="tx2"/>
            </a:solidFill>
          </a:ln>
        </p:spPr>
      </p:pic>
      <p:cxnSp>
        <p:nvCxnSpPr>
          <p:cNvPr id="101" name="Straight Connector 100">
            <a:extLst>
              <a:ext uri="{FF2B5EF4-FFF2-40B4-BE49-F238E27FC236}">
                <a16:creationId xmlns:a16="http://schemas.microsoft.com/office/drawing/2014/main" id="{3F4280A9-06C8-44B3-A47D-27E3C978ABE6}"/>
              </a:ext>
            </a:extLst>
          </p:cNvPr>
          <p:cNvCxnSpPr/>
          <p:nvPr/>
        </p:nvCxnSpPr>
        <p:spPr>
          <a:xfrm flipV="1">
            <a:off x="7798777" y="1160585"/>
            <a:ext cx="0" cy="400049"/>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4D56E23C-7EF2-4E3D-9A10-8FF965A5A2E3}"/>
              </a:ext>
            </a:extLst>
          </p:cNvPr>
          <p:cNvCxnSpPr>
            <a:cxnSpLocks/>
          </p:cNvCxnSpPr>
          <p:nvPr/>
        </p:nvCxnSpPr>
        <p:spPr>
          <a:xfrm flipH="1">
            <a:off x="2945423" y="1160585"/>
            <a:ext cx="4853354" cy="17584"/>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4ED6E992-F7EB-4A88-B9E0-36109D3AEADC}"/>
              </a:ext>
            </a:extLst>
          </p:cNvPr>
          <p:cNvCxnSpPr/>
          <p:nvPr/>
        </p:nvCxnSpPr>
        <p:spPr>
          <a:xfrm>
            <a:off x="2936631" y="1160585"/>
            <a:ext cx="0" cy="435218"/>
          </a:xfrm>
          <a:prstGeom prst="line">
            <a:avLst/>
          </a:prstGeom>
        </p:spPr>
        <p:style>
          <a:lnRef idx="3">
            <a:schemeClr val="dk1"/>
          </a:lnRef>
          <a:fillRef idx="0">
            <a:schemeClr val="dk1"/>
          </a:fillRef>
          <a:effectRef idx="2">
            <a:schemeClr val="dk1"/>
          </a:effectRef>
          <a:fontRef idx="minor">
            <a:schemeClr val="tx1"/>
          </a:fontRef>
        </p:style>
      </p:cxnSp>
      <p:sp>
        <p:nvSpPr>
          <p:cNvPr id="112" name="Arrow: Down 111">
            <a:extLst>
              <a:ext uri="{FF2B5EF4-FFF2-40B4-BE49-F238E27FC236}">
                <a16:creationId xmlns:a16="http://schemas.microsoft.com/office/drawing/2014/main" id="{BC4E86F6-436C-4BF9-A0E7-9EEFD3005898}"/>
              </a:ext>
            </a:extLst>
          </p:cNvPr>
          <p:cNvSpPr/>
          <p:nvPr/>
        </p:nvSpPr>
        <p:spPr>
          <a:xfrm>
            <a:off x="2817950" y="1402376"/>
            <a:ext cx="228585" cy="27695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30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38547-10D9-4FE1-B7A7-C003329A516A}"/>
              </a:ext>
            </a:extLst>
          </p:cNvPr>
          <p:cNvSpPr>
            <a:spLocks noGrp="1"/>
          </p:cNvSpPr>
          <p:nvPr>
            <p:ph type="body" idx="1"/>
          </p:nvPr>
        </p:nvSpPr>
        <p:spPr>
          <a:xfrm>
            <a:off x="831850" y="1872762"/>
            <a:ext cx="10515600" cy="2106369"/>
          </a:xfrm>
        </p:spPr>
        <p:txBody>
          <a:bodyPr>
            <a:normAutofit/>
          </a:bodyPr>
          <a:lstStyle/>
          <a:p>
            <a:r>
              <a:rPr lang="en-US" sz="1600" dirty="0">
                <a:solidFill>
                  <a:schemeClr val="tx1"/>
                </a:solidFill>
              </a:rPr>
              <a:t>Security: </a:t>
            </a:r>
          </a:p>
          <a:p>
            <a:pPr marL="342900" indent="-342900" algn="just">
              <a:buFont typeface="Wingdings" panose="05000000000000000000" pitchFamily="2" charset="2"/>
              <a:buChar char="q"/>
            </a:pPr>
            <a:r>
              <a:rPr lang="en-US" sz="1600" b="1" dirty="0">
                <a:solidFill>
                  <a:schemeClr val="tx1"/>
                </a:solidFill>
              </a:rPr>
              <a:t>JSON WEB Token (JWT) </a:t>
            </a:r>
            <a:r>
              <a:rPr lang="en-US" sz="1600" dirty="0">
                <a:solidFill>
                  <a:schemeClr val="tx1"/>
                </a:solidFill>
              </a:rPr>
              <a:t>is commonly used for </a:t>
            </a:r>
            <a:r>
              <a:rPr lang="en-US" sz="1600" b="1" dirty="0">
                <a:solidFill>
                  <a:schemeClr val="tx1"/>
                </a:solidFill>
              </a:rPr>
              <a:t>authorization</a:t>
            </a:r>
            <a:r>
              <a:rPr lang="en-US" sz="1600" dirty="0">
                <a:solidFill>
                  <a:schemeClr val="tx1"/>
                </a:solidFill>
              </a:rPr>
              <a:t>. It is an open standard that defines a compact and self-contained way for securely transmitting information between parties as JSON object.</a:t>
            </a:r>
            <a:endParaRPr lang="en-US" sz="1600" b="1" dirty="0">
              <a:solidFill>
                <a:schemeClr val="tx1"/>
              </a:solidFill>
            </a:endParaRPr>
          </a:p>
          <a:p>
            <a:pPr marL="285750" indent="-285750" algn="just">
              <a:buFont typeface="Wingdings" panose="05000000000000000000" pitchFamily="2" charset="2"/>
              <a:buChar char="q"/>
            </a:pPr>
            <a:r>
              <a:rPr lang="en-US" sz="1600" dirty="0">
                <a:solidFill>
                  <a:schemeClr val="tx1"/>
                </a:solidFill>
              </a:rPr>
              <a:t>To </a:t>
            </a:r>
            <a:r>
              <a:rPr lang="en-US" sz="1600" b="1" dirty="0">
                <a:solidFill>
                  <a:schemeClr val="tx1"/>
                </a:solidFill>
              </a:rPr>
              <a:t>authenticate</a:t>
            </a:r>
            <a:r>
              <a:rPr lang="en-US" sz="1600" dirty="0">
                <a:solidFill>
                  <a:schemeClr val="tx1"/>
                </a:solidFill>
              </a:rPr>
              <a:t> a user, a client application must send a JSON Web </a:t>
            </a:r>
            <a:r>
              <a:rPr lang="en-US" sz="1600" b="1" dirty="0">
                <a:solidFill>
                  <a:schemeClr val="tx1"/>
                </a:solidFill>
              </a:rPr>
              <a:t>Token (JWT) </a:t>
            </a:r>
            <a:r>
              <a:rPr lang="en-US" sz="1600" dirty="0">
                <a:solidFill>
                  <a:schemeClr val="tx1"/>
                </a:solidFill>
              </a:rPr>
              <a:t>in the authorization header of the HTTP request to your backend API. API Gateway validates the </a:t>
            </a:r>
            <a:r>
              <a:rPr lang="en-US" sz="1600" b="1" dirty="0">
                <a:solidFill>
                  <a:schemeClr val="tx1"/>
                </a:solidFill>
              </a:rPr>
              <a:t>token</a:t>
            </a:r>
            <a:r>
              <a:rPr lang="en-US" sz="1600" dirty="0">
                <a:solidFill>
                  <a:schemeClr val="tx1"/>
                </a:solidFill>
              </a:rPr>
              <a:t> on behalf of your API, so you don’t have to add any code in your API to process the </a:t>
            </a:r>
            <a:r>
              <a:rPr lang="en-US" sz="1600" b="1" dirty="0">
                <a:solidFill>
                  <a:schemeClr val="tx1"/>
                </a:solidFill>
              </a:rPr>
              <a:t>authentication</a:t>
            </a:r>
            <a:r>
              <a:rPr lang="en-US" sz="1600" dirty="0">
                <a:solidFill>
                  <a:schemeClr val="tx1"/>
                </a:solidFill>
              </a:rPr>
              <a:t>.</a:t>
            </a:r>
          </a:p>
          <a:p>
            <a:pPr marL="285750" indent="-285750" algn="just">
              <a:buFont typeface="Wingdings" panose="05000000000000000000" pitchFamily="2" charset="2"/>
              <a:buChar char="q"/>
            </a:pPr>
            <a:r>
              <a:rPr lang="en-US" sz="1600" dirty="0">
                <a:solidFill>
                  <a:schemeClr val="tx1"/>
                </a:solidFill>
              </a:rPr>
              <a:t>JSON Web Token consist of 3 parts separated by a period.</a:t>
            </a:r>
          </a:p>
          <a:p>
            <a:pPr marL="285750" indent="-285750" algn="just">
              <a:buFont typeface="Wingdings" panose="05000000000000000000" pitchFamily="2" charset="2"/>
              <a:buChar char="q"/>
            </a:pPr>
            <a:endParaRPr lang="en-US" sz="1600" dirty="0">
              <a:solidFill>
                <a:schemeClr val="tx1"/>
              </a:solidFill>
            </a:endParaRPr>
          </a:p>
        </p:txBody>
      </p:sp>
      <p:sp>
        <p:nvSpPr>
          <p:cNvPr id="4" name="Rectangle 3">
            <a:extLst>
              <a:ext uri="{FF2B5EF4-FFF2-40B4-BE49-F238E27FC236}">
                <a16:creationId xmlns:a16="http://schemas.microsoft.com/office/drawing/2014/main" id="{24FA0850-3AA7-4C9D-8BFA-AE0B74C91BA3}"/>
              </a:ext>
            </a:extLst>
          </p:cNvPr>
          <p:cNvSpPr/>
          <p:nvPr/>
        </p:nvSpPr>
        <p:spPr>
          <a:xfrm>
            <a:off x="332642" y="272560"/>
            <a:ext cx="11526715" cy="123971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Authorization Microservices</a:t>
            </a:r>
          </a:p>
        </p:txBody>
      </p:sp>
      <p:sp>
        <p:nvSpPr>
          <p:cNvPr id="9" name="Rectangle: Rounded Corners 8">
            <a:extLst>
              <a:ext uri="{FF2B5EF4-FFF2-40B4-BE49-F238E27FC236}">
                <a16:creationId xmlns:a16="http://schemas.microsoft.com/office/drawing/2014/main" id="{FDBB1DB5-017F-4051-AF47-6A521184027D}"/>
              </a:ext>
            </a:extLst>
          </p:cNvPr>
          <p:cNvSpPr/>
          <p:nvPr/>
        </p:nvSpPr>
        <p:spPr>
          <a:xfrm>
            <a:off x="1230924" y="3981207"/>
            <a:ext cx="2101361" cy="26464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9D2D4F3-EF35-4C93-9E25-AD866D533A44}"/>
              </a:ext>
            </a:extLst>
          </p:cNvPr>
          <p:cNvSpPr/>
          <p:nvPr/>
        </p:nvSpPr>
        <p:spPr>
          <a:xfrm>
            <a:off x="1626577" y="4352192"/>
            <a:ext cx="1336431" cy="527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Header</a:t>
            </a:r>
          </a:p>
        </p:txBody>
      </p:sp>
      <p:sp>
        <p:nvSpPr>
          <p:cNvPr id="11" name="Rectangle 10">
            <a:extLst>
              <a:ext uri="{FF2B5EF4-FFF2-40B4-BE49-F238E27FC236}">
                <a16:creationId xmlns:a16="http://schemas.microsoft.com/office/drawing/2014/main" id="{84501924-11B1-48D9-98E7-72859FF2A6DB}"/>
              </a:ext>
            </a:extLst>
          </p:cNvPr>
          <p:cNvSpPr/>
          <p:nvPr/>
        </p:nvSpPr>
        <p:spPr>
          <a:xfrm>
            <a:off x="1626577" y="5040680"/>
            <a:ext cx="1336431" cy="527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Payload</a:t>
            </a:r>
          </a:p>
        </p:txBody>
      </p:sp>
      <p:sp>
        <p:nvSpPr>
          <p:cNvPr id="12" name="Rectangle 11">
            <a:extLst>
              <a:ext uri="{FF2B5EF4-FFF2-40B4-BE49-F238E27FC236}">
                <a16:creationId xmlns:a16="http://schemas.microsoft.com/office/drawing/2014/main" id="{400BAB29-DC4C-4282-A883-4A692A829364}"/>
              </a:ext>
            </a:extLst>
          </p:cNvPr>
          <p:cNvSpPr/>
          <p:nvPr/>
        </p:nvSpPr>
        <p:spPr>
          <a:xfrm>
            <a:off x="1626577" y="5727093"/>
            <a:ext cx="1336431" cy="52753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Signature</a:t>
            </a:r>
          </a:p>
        </p:txBody>
      </p:sp>
      <p:cxnSp>
        <p:nvCxnSpPr>
          <p:cNvPr id="14" name="Straight Connector 13">
            <a:extLst>
              <a:ext uri="{FF2B5EF4-FFF2-40B4-BE49-F238E27FC236}">
                <a16:creationId xmlns:a16="http://schemas.microsoft.com/office/drawing/2014/main" id="{0E2ED0E2-B931-4961-9AEA-1E9885C2C280}"/>
              </a:ext>
            </a:extLst>
          </p:cNvPr>
          <p:cNvCxnSpPr>
            <a:cxnSpLocks/>
            <a:stCxn id="10" idx="3"/>
            <a:endCxn id="15" idx="1"/>
          </p:cNvCxnSpPr>
          <p:nvPr/>
        </p:nvCxnSpPr>
        <p:spPr>
          <a:xfrm flipV="1">
            <a:off x="2963008" y="4612273"/>
            <a:ext cx="1644161" cy="3689"/>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Rounded Corners 14">
            <a:extLst>
              <a:ext uri="{FF2B5EF4-FFF2-40B4-BE49-F238E27FC236}">
                <a16:creationId xmlns:a16="http://schemas.microsoft.com/office/drawing/2014/main" id="{86CA0654-9DD7-4BB3-8F84-808530B51117}"/>
              </a:ext>
            </a:extLst>
          </p:cNvPr>
          <p:cNvSpPr/>
          <p:nvPr/>
        </p:nvSpPr>
        <p:spPr>
          <a:xfrm>
            <a:off x="4607169" y="4081498"/>
            <a:ext cx="2866292" cy="10615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400" dirty="0">
                <a:solidFill>
                  <a:schemeClr val="tx1"/>
                </a:solidFill>
              </a:rPr>
              <a:t>{</a:t>
            </a:r>
          </a:p>
          <a:p>
            <a:r>
              <a:rPr lang="en-US" sz="1400" dirty="0">
                <a:solidFill>
                  <a:schemeClr val="tx1"/>
                </a:solidFill>
              </a:rPr>
              <a:t>“typ”: ”JWT”,</a:t>
            </a:r>
          </a:p>
          <a:p>
            <a:r>
              <a:rPr lang="en-US" sz="1400" dirty="0">
                <a:solidFill>
                  <a:schemeClr val="tx1"/>
                </a:solidFill>
              </a:rPr>
              <a:t>“alg”:”HS256”</a:t>
            </a:r>
          </a:p>
          <a:p>
            <a:r>
              <a:rPr lang="en-US" sz="1400" dirty="0">
                <a:solidFill>
                  <a:schemeClr val="tx1"/>
                </a:solidFill>
              </a:rPr>
              <a:t>}</a:t>
            </a:r>
          </a:p>
        </p:txBody>
      </p:sp>
      <p:cxnSp>
        <p:nvCxnSpPr>
          <p:cNvPr id="19" name="Straight Connector 18">
            <a:extLst>
              <a:ext uri="{FF2B5EF4-FFF2-40B4-BE49-F238E27FC236}">
                <a16:creationId xmlns:a16="http://schemas.microsoft.com/office/drawing/2014/main" id="{D68A0D72-794B-497D-8F13-6F1B3B789807}"/>
              </a:ext>
            </a:extLst>
          </p:cNvPr>
          <p:cNvCxnSpPr>
            <a:cxnSpLocks/>
            <a:endCxn id="20" idx="1"/>
          </p:cNvCxnSpPr>
          <p:nvPr/>
        </p:nvCxnSpPr>
        <p:spPr>
          <a:xfrm>
            <a:off x="2963008" y="5249103"/>
            <a:ext cx="4884127" cy="0"/>
          </a:xfrm>
          <a:prstGeom prst="line">
            <a:avLst/>
          </a:prstGeom>
        </p:spPr>
        <p:style>
          <a:lnRef idx="1">
            <a:schemeClr val="accent6"/>
          </a:lnRef>
          <a:fillRef idx="0">
            <a:schemeClr val="accent6"/>
          </a:fillRef>
          <a:effectRef idx="0">
            <a:schemeClr val="accent6"/>
          </a:effectRef>
          <a:fontRef idx="minor">
            <a:schemeClr val="tx1"/>
          </a:fontRef>
        </p:style>
      </p:cxnSp>
      <p:sp>
        <p:nvSpPr>
          <p:cNvPr id="20" name="Rectangle: Rounded Corners 19">
            <a:extLst>
              <a:ext uri="{FF2B5EF4-FFF2-40B4-BE49-F238E27FC236}">
                <a16:creationId xmlns:a16="http://schemas.microsoft.com/office/drawing/2014/main" id="{6339FB24-B082-4B13-9D54-64F87A73256E}"/>
              </a:ext>
            </a:extLst>
          </p:cNvPr>
          <p:cNvSpPr/>
          <p:nvPr/>
        </p:nvSpPr>
        <p:spPr>
          <a:xfrm>
            <a:off x="7847135" y="4718328"/>
            <a:ext cx="2866292" cy="10615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solidFill>
                  <a:schemeClr val="tx1"/>
                </a:solidFill>
              </a:rPr>
              <a:t>{</a:t>
            </a:r>
          </a:p>
          <a:p>
            <a:r>
              <a:rPr lang="en-US" sz="1400" dirty="0">
                <a:solidFill>
                  <a:schemeClr val="tx1"/>
                </a:solidFill>
              </a:rPr>
              <a:t>“name”: ”Jhon Doe”,</a:t>
            </a:r>
          </a:p>
          <a:p>
            <a:r>
              <a:rPr lang="en-US" sz="1400" dirty="0">
                <a:solidFill>
                  <a:schemeClr val="tx1"/>
                </a:solidFill>
              </a:rPr>
              <a:t>“role”: ”admin”,</a:t>
            </a:r>
          </a:p>
          <a:p>
            <a:r>
              <a:rPr lang="en-US" sz="1400" dirty="0">
                <a:solidFill>
                  <a:schemeClr val="tx1"/>
                </a:solidFill>
              </a:rPr>
              <a:t>“user_id”:”user001”</a:t>
            </a:r>
          </a:p>
          <a:p>
            <a:r>
              <a:rPr lang="en-US" sz="1400" dirty="0">
                <a:solidFill>
                  <a:schemeClr val="tx1"/>
                </a:solidFill>
              </a:rPr>
              <a:t>}</a:t>
            </a:r>
          </a:p>
        </p:txBody>
      </p:sp>
      <p:sp>
        <p:nvSpPr>
          <p:cNvPr id="22" name="Rectangle: Rounded Corners 21">
            <a:extLst>
              <a:ext uri="{FF2B5EF4-FFF2-40B4-BE49-F238E27FC236}">
                <a16:creationId xmlns:a16="http://schemas.microsoft.com/office/drawing/2014/main" id="{0FE1D516-E481-43CF-ACE6-F7041296899D}"/>
              </a:ext>
            </a:extLst>
          </p:cNvPr>
          <p:cNvSpPr/>
          <p:nvPr/>
        </p:nvSpPr>
        <p:spPr>
          <a:xfrm>
            <a:off x="4607169" y="5432806"/>
            <a:ext cx="2866292" cy="106154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400" dirty="0">
                <a:solidFill>
                  <a:schemeClr val="tx1"/>
                </a:solidFill>
              </a:rPr>
              <a:t>HMAC-SHA256 (</a:t>
            </a:r>
          </a:p>
          <a:p>
            <a:r>
              <a:rPr lang="en-US" sz="1400" dirty="0">
                <a:solidFill>
                  <a:schemeClr val="tx1"/>
                </a:solidFill>
              </a:rPr>
              <a:t>base64urlEncoding(header)+’.’+</a:t>
            </a:r>
          </a:p>
          <a:p>
            <a:r>
              <a:rPr lang="en-US" sz="1400" dirty="0">
                <a:solidFill>
                  <a:schemeClr val="tx1"/>
                </a:solidFill>
              </a:rPr>
              <a:t>base64urlEncoding(payload)</a:t>
            </a:r>
          </a:p>
          <a:p>
            <a:r>
              <a:rPr lang="en-US" sz="1400" dirty="0">
                <a:solidFill>
                  <a:schemeClr val="tx1"/>
                </a:solidFill>
              </a:rPr>
              <a:t>)</a:t>
            </a:r>
          </a:p>
        </p:txBody>
      </p:sp>
      <p:cxnSp>
        <p:nvCxnSpPr>
          <p:cNvPr id="24" name="Straight Connector 23">
            <a:extLst>
              <a:ext uri="{FF2B5EF4-FFF2-40B4-BE49-F238E27FC236}">
                <a16:creationId xmlns:a16="http://schemas.microsoft.com/office/drawing/2014/main" id="{F295AF45-E77B-4252-8B71-E530F37AA5C0}"/>
              </a:ext>
            </a:extLst>
          </p:cNvPr>
          <p:cNvCxnSpPr>
            <a:stCxn id="12" idx="3"/>
            <a:endCxn id="22" idx="1"/>
          </p:cNvCxnSpPr>
          <p:nvPr/>
        </p:nvCxnSpPr>
        <p:spPr>
          <a:xfrm flipV="1">
            <a:off x="2963008" y="5963581"/>
            <a:ext cx="1644161" cy="2728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902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y and when should we use JSON Web Tokens? - Stack Overflow">
            <a:extLst>
              <a:ext uri="{FF2B5EF4-FFF2-40B4-BE49-F238E27FC236}">
                <a16:creationId xmlns:a16="http://schemas.microsoft.com/office/drawing/2014/main" id="{D546B1BA-D5D4-44B0-B241-84E08B8369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4963" y="1301261"/>
            <a:ext cx="9569611" cy="53589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72105BE-B006-4DFB-9224-1B2FAC2E0925}"/>
              </a:ext>
            </a:extLst>
          </p:cNvPr>
          <p:cNvSpPr/>
          <p:nvPr/>
        </p:nvSpPr>
        <p:spPr>
          <a:xfrm>
            <a:off x="332642" y="272560"/>
            <a:ext cx="11526715" cy="101990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JWT WORKFLOW</a:t>
            </a:r>
          </a:p>
        </p:txBody>
      </p:sp>
    </p:spTree>
    <p:extLst>
      <p:ext uri="{BB962C8B-B14F-4D97-AF65-F5344CB8AC3E}">
        <p14:creationId xmlns:p14="http://schemas.microsoft.com/office/powerpoint/2010/main" val="371207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7287F8-8376-4DEF-A847-DE95572CBBE5}"/>
              </a:ext>
            </a:extLst>
          </p:cNvPr>
          <p:cNvSpPr/>
          <p:nvPr/>
        </p:nvSpPr>
        <p:spPr>
          <a:xfrm>
            <a:off x="332642" y="272560"/>
            <a:ext cx="11526715" cy="84406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Creating JWT Token</a:t>
            </a:r>
          </a:p>
        </p:txBody>
      </p:sp>
      <p:pic>
        <p:nvPicPr>
          <p:cNvPr id="5" name="Picture 4">
            <a:extLst>
              <a:ext uri="{FF2B5EF4-FFF2-40B4-BE49-F238E27FC236}">
                <a16:creationId xmlns:a16="http://schemas.microsoft.com/office/drawing/2014/main" id="{871C884E-686E-4998-9318-294FDCDE9BB4}"/>
              </a:ext>
            </a:extLst>
          </p:cNvPr>
          <p:cNvPicPr>
            <a:picLocks noChangeAspect="1"/>
          </p:cNvPicPr>
          <p:nvPr/>
        </p:nvPicPr>
        <p:blipFill>
          <a:blip r:embed="rId2"/>
          <a:stretch>
            <a:fillRect/>
          </a:stretch>
        </p:blipFill>
        <p:spPr>
          <a:xfrm>
            <a:off x="332642" y="1209779"/>
            <a:ext cx="7896958" cy="2869851"/>
          </a:xfrm>
          <a:prstGeom prst="rect">
            <a:avLst/>
          </a:prstGeom>
        </p:spPr>
      </p:pic>
      <p:pic>
        <p:nvPicPr>
          <p:cNvPr id="7" name="Picture 6">
            <a:extLst>
              <a:ext uri="{FF2B5EF4-FFF2-40B4-BE49-F238E27FC236}">
                <a16:creationId xmlns:a16="http://schemas.microsoft.com/office/drawing/2014/main" id="{86128D95-8A9B-42CF-8EB1-91C58A333613}"/>
              </a:ext>
            </a:extLst>
          </p:cNvPr>
          <p:cNvPicPr>
            <a:picLocks noChangeAspect="1"/>
          </p:cNvPicPr>
          <p:nvPr/>
        </p:nvPicPr>
        <p:blipFill>
          <a:blip r:embed="rId3"/>
          <a:stretch>
            <a:fillRect/>
          </a:stretch>
        </p:blipFill>
        <p:spPr>
          <a:xfrm>
            <a:off x="332642" y="3859823"/>
            <a:ext cx="7896958" cy="2725618"/>
          </a:xfrm>
          <a:prstGeom prst="rect">
            <a:avLst/>
          </a:prstGeom>
        </p:spPr>
      </p:pic>
      <p:sp>
        <p:nvSpPr>
          <p:cNvPr id="8" name="TextBox 7">
            <a:extLst>
              <a:ext uri="{FF2B5EF4-FFF2-40B4-BE49-F238E27FC236}">
                <a16:creationId xmlns:a16="http://schemas.microsoft.com/office/drawing/2014/main" id="{9B83B466-BF8D-4D49-8360-8265FD7421F1}"/>
              </a:ext>
            </a:extLst>
          </p:cNvPr>
          <p:cNvSpPr txBox="1"/>
          <p:nvPr/>
        </p:nvSpPr>
        <p:spPr>
          <a:xfrm>
            <a:off x="8370276" y="2077271"/>
            <a:ext cx="3305907" cy="1200329"/>
          </a:xfrm>
          <a:prstGeom prst="rect">
            <a:avLst/>
          </a:prstGeom>
          <a:noFill/>
        </p:spPr>
        <p:txBody>
          <a:bodyPr wrap="square" rtlCol="0">
            <a:spAutoFit/>
          </a:bodyPr>
          <a:lstStyle/>
          <a:p>
            <a:r>
              <a:rPr lang="en-US" dirty="0"/>
              <a:t>1. POST: http:</a:t>
            </a:r>
            <a:r>
              <a:rPr lang="en-US" b="0" i="0" dirty="0">
                <a:solidFill>
                  <a:srgbClr val="212121"/>
                </a:solidFill>
                <a:effectLst/>
                <a:latin typeface="Inter"/>
              </a:rPr>
              <a:t>localhost:9095/login (Input: User credential | Output: JWT Token)</a:t>
            </a:r>
            <a:endParaRPr lang="en-US" dirty="0"/>
          </a:p>
        </p:txBody>
      </p:sp>
      <p:sp>
        <p:nvSpPr>
          <p:cNvPr id="9" name="TextBox 8">
            <a:extLst>
              <a:ext uri="{FF2B5EF4-FFF2-40B4-BE49-F238E27FC236}">
                <a16:creationId xmlns:a16="http://schemas.microsoft.com/office/drawing/2014/main" id="{9137C541-8E52-45FF-9304-9D2D6A061D3F}"/>
              </a:ext>
            </a:extLst>
          </p:cNvPr>
          <p:cNvSpPr txBox="1"/>
          <p:nvPr/>
        </p:nvSpPr>
        <p:spPr>
          <a:xfrm>
            <a:off x="8370277" y="4624754"/>
            <a:ext cx="3305907" cy="1200329"/>
          </a:xfrm>
          <a:prstGeom prst="rect">
            <a:avLst/>
          </a:prstGeom>
          <a:noFill/>
        </p:spPr>
        <p:txBody>
          <a:bodyPr wrap="square" rtlCol="0">
            <a:spAutoFit/>
          </a:bodyPr>
          <a:lstStyle/>
          <a:p>
            <a:r>
              <a:rPr lang="en-US" dirty="0"/>
              <a:t>2. GET: http://</a:t>
            </a:r>
            <a:r>
              <a:rPr lang="en-US" b="0" i="0" dirty="0">
                <a:solidFill>
                  <a:srgbClr val="212121"/>
                </a:solidFill>
                <a:effectLst/>
                <a:latin typeface="Inter"/>
              </a:rPr>
              <a:t>localhost:9095/validate (Input: JWT Token | Auth Response</a:t>
            </a:r>
            <a:endParaRPr lang="en-US" dirty="0"/>
          </a:p>
        </p:txBody>
      </p:sp>
    </p:spTree>
    <p:extLst>
      <p:ext uri="{BB962C8B-B14F-4D97-AF65-F5344CB8AC3E}">
        <p14:creationId xmlns:p14="http://schemas.microsoft.com/office/powerpoint/2010/main" val="3697498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1392</Words>
  <Application>Microsoft Office PowerPoint</Application>
  <PresentationFormat>Widescreen</PresentationFormat>
  <Paragraphs>136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Impact</vt:lpstr>
      <vt:lpstr>Inter</vt:lpstr>
      <vt:lpstr>Times New Roman</vt:lpstr>
      <vt:lpstr>Wingdings</vt:lpstr>
      <vt:lpstr>Office Theme</vt:lpstr>
      <vt:lpstr>Portfolio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Management System</dc:title>
  <dc:creator>abhishek razz</dc:creator>
  <cp:lastModifiedBy>abhishek razz</cp:lastModifiedBy>
  <cp:revision>126</cp:revision>
  <dcterms:created xsi:type="dcterms:W3CDTF">2021-08-18T08:17:22Z</dcterms:created>
  <dcterms:modified xsi:type="dcterms:W3CDTF">2022-03-01T18:50:54Z</dcterms:modified>
</cp:coreProperties>
</file>